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86" r:id="rId4"/>
    <p:sldId id="287" r:id="rId5"/>
    <p:sldId id="288" r:id="rId6"/>
    <p:sldId id="289" r:id="rId7"/>
    <p:sldId id="290" r:id="rId8"/>
    <p:sldId id="281" r:id="rId9"/>
    <p:sldId id="280" r:id="rId10"/>
    <p:sldId id="291" r:id="rId11"/>
    <p:sldId id="257" r:id="rId12"/>
    <p:sldId id="292" r:id="rId13"/>
    <p:sldId id="28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58D"/>
    <a:srgbClr val="808080"/>
    <a:srgbClr val="FCFCFC"/>
    <a:srgbClr val="E8E8E8"/>
    <a:srgbClr val="FFD84B"/>
    <a:srgbClr val="FFFFFF"/>
    <a:srgbClr val="CC3300"/>
    <a:srgbClr val="FFC31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99" d="100"/>
          <a:sy n="99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B397BB-CC1B-407D-ACF6-D0288FE538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C04F06-B7E5-4A11-B42F-19420547D3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4B826-179B-46C2-A20A-66E6C41E7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280C-2562-496D-BFDC-11F39F1B2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9D881-349F-49F5-A0D4-622BA2BFE8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A8B928-275D-4FB3-AB69-1ADB3C96BC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1BE54B-716D-461F-965C-C3C5DF66B2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9AC85-9435-4919-91A4-D1F1F7A7E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D75C-6F8E-43C7-8702-3799F94F7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BCDD-4A93-499B-A94F-80546BCEC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8AACF-10A2-468F-8C25-48A1D6CF2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9C90-D0C8-4699-A632-234E92B3F3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D074-3D93-405A-B721-6E1AC7598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9006-1414-4EA3-B287-86552AB3BF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57A0-5F33-42B9-A7EF-EA4024E80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F0206-0061-4920-8E51-9EBB1DB16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8"/>
          <p:cNvSpPr>
            <a:spLocks noGrp="1" noChangeArrowheads="1"/>
          </p:cNvSpPr>
          <p:nvPr>
            <p:ph type="ctrTitle"/>
          </p:nvPr>
        </p:nvSpPr>
        <p:spPr bwMode="gray">
          <a:xfrm>
            <a:off x="357158" y="2000240"/>
            <a:ext cx="8286808" cy="2255843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4000" b="1" dirty="0" smtClean="0"/>
              <a:t>Запахи, которые нас окружают</a:t>
            </a:r>
            <a:endParaRPr lang="en-US" sz="1600" b="1" dirty="0"/>
          </a:p>
        </p:txBody>
      </p:sp>
      <p:sp>
        <p:nvSpPr>
          <p:cNvPr id="6" name="AutoShape 8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4929190" y="4786322"/>
            <a:ext cx="3829032" cy="142876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>
            <a:normAutofit/>
          </a:bodyPr>
          <a:lstStyle/>
          <a:p>
            <a:pPr eaLnBrk="0" hangingPunct="0"/>
            <a:r>
              <a:rPr lang="ru-RU" sz="1600" b="1" dirty="0" smtClean="0">
                <a:solidFill>
                  <a:schemeClr val="tx1"/>
                </a:solidFill>
              </a:rPr>
              <a:t>Автор: Коняева Анастасия,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ученица 9А класса МОУ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«Кисловская СОШ»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8"/>
          <p:cNvSpPr>
            <a:spLocks noChangeArrowheads="1"/>
          </p:cNvSpPr>
          <p:nvPr/>
        </p:nvSpPr>
        <p:spPr bwMode="gray">
          <a:xfrm>
            <a:off x="571472" y="571480"/>
            <a:ext cx="7643866" cy="642942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6" name="AutoShape 8"/>
          <p:cNvSpPr>
            <a:spLocks noGrp="1" noChangeArrowheads="1"/>
          </p:cNvSpPr>
          <p:nvPr>
            <p:ph sz="half" idx="1"/>
          </p:nvPr>
        </p:nvSpPr>
        <p:spPr bwMode="gray">
          <a:xfrm>
            <a:off x="457200" y="1428736"/>
            <a:ext cx="4043362" cy="4697427"/>
          </a:xfrm>
          <a:prstGeom prst="roundRect">
            <a:avLst>
              <a:gd name="adj" fmla="val 7574"/>
            </a:avLst>
          </a:prstGeom>
          <a:solidFill>
            <a:schemeClr val="accent3">
              <a:lumMod val="60000"/>
              <a:lumOff val="4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gray">
          <a:xfrm>
            <a:off x="4643438" y="1357298"/>
            <a:ext cx="4286280" cy="4857784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Ароматерапия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Ароматерапия</a:t>
            </a:r>
            <a:r>
              <a:rPr lang="ru-RU" dirty="0" smtClean="0"/>
              <a:t> является одним из популярнейших и быстро развивающихся направлений нетрадиционной медицины.</a:t>
            </a:r>
          </a:p>
          <a:p>
            <a:r>
              <a:rPr lang="ru-RU" dirty="0" err="1" smtClean="0"/>
              <a:t>Ароматерапия</a:t>
            </a:r>
            <a:r>
              <a:rPr lang="ru-RU" dirty="0" smtClean="0"/>
              <a:t> нормализует психическое состояние человека, улучшает циркуляцию крови и лимфатической жидкости, уравновешивает обменные процессы, протекающие в организме, и тем самым повышает его сопротивляемость вредным внешним воздействиям.</a:t>
            </a:r>
          </a:p>
          <a:p>
            <a:endParaRPr lang="ru-RU" dirty="0"/>
          </a:p>
        </p:txBody>
      </p:sp>
      <p:pic>
        <p:nvPicPr>
          <p:cNvPr id="9" name="Рисунок 8" descr="spa_relax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500166" y="4214818"/>
            <a:ext cx="2786082" cy="1863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YjY1ZGEt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0034" y="2428868"/>
            <a:ext cx="2571768" cy="18268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byb-aromatherapy-dreamstime_3577067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714612" y="1785926"/>
            <a:ext cx="1643074" cy="24646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AutoShape 8"/>
          <p:cNvSpPr>
            <a:spLocks noChangeArrowheads="1"/>
          </p:cNvSpPr>
          <p:nvPr/>
        </p:nvSpPr>
        <p:spPr bwMode="gray">
          <a:xfrm>
            <a:off x="571472" y="357166"/>
            <a:ext cx="8143932" cy="785818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57346" name="Oval 2"/>
          <p:cNvSpPr>
            <a:spLocks noChangeArrowheads="1"/>
          </p:cNvSpPr>
          <p:nvPr/>
        </p:nvSpPr>
        <p:spPr bwMode="gray">
          <a:xfrm flipV="1">
            <a:off x="1214414" y="5929330"/>
            <a:ext cx="3306762" cy="487362"/>
          </a:xfrm>
          <a:prstGeom prst="ellipse">
            <a:avLst/>
          </a:prstGeom>
          <a:solidFill>
            <a:schemeClr val="accent2">
              <a:lumMod val="75000"/>
              <a:alpha val="50000"/>
            </a:scheme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47" name="Oval 3"/>
          <p:cNvSpPr>
            <a:spLocks noChangeArrowheads="1"/>
          </p:cNvSpPr>
          <p:nvPr/>
        </p:nvSpPr>
        <p:spPr bwMode="gray">
          <a:xfrm flipV="1">
            <a:off x="4857752" y="5929330"/>
            <a:ext cx="3305175" cy="485775"/>
          </a:xfrm>
          <a:prstGeom prst="ellipse">
            <a:avLst/>
          </a:prstGeom>
          <a:solidFill>
            <a:schemeClr val="accent4">
              <a:lumMod val="75000"/>
              <a:alpha val="50000"/>
            </a:scheme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922338" y="325438"/>
            <a:ext cx="7764462" cy="9271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Опрос: «Самые приятные и неприятные запахи»</a:t>
            </a:r>
            <a:endParaRPr lang="en-US" sz="2800" dirty="0"/>
          </a:p>
        </p:txBody>
      </p: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1357290" y="2500306"/>
            <a:ext cx="3106737" cy="3076575"/>
            <a:chOff x="723" y="1673"/>
            <a:chExt cx="1957" cy="1938"/>
          </a:xfrm>
        </p:grpSpPr>
        <p:sp>
          <p:nvSpPr>
            <p:cNvPr id="57350" name="Rectangle 6"/>
            <p:cNvSpPr>
              <a:spLocks noChangeArrowheads="1"/>
            </p:cNvSpPr>
            <p:nvPr/>
          </p:nvSpPr>
          <p:spPr bwMode="gray">
            <a:xfrm>
              <a:off x="2367" y="1675"/>
              <a:ext cx="76" cy="1936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921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1" name="Rectangle 7"/>
            <p:cNvSpPr>
              <a:spLocks noChangeArrowheads="1"/>
            </p:cNvSpPr>
            <p:nvPr/>
          </p:nvSpPr>
          <p:spPr bwMode="gray">
            <a:xfrm>
              <a:off x="940" y="1673"/>
              <a:ext cx="76" cy="1936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921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2" name="AutoShape 8"/>
            <p:cNvSpPr>
              <a:spLocks noChangeArrowheads="1"/>
            </p:cNvSpPr>
            <p:nvPr/>
          </p:nvSpPr>
          <p:spPr bwMode="gray">
            <a:xfrm>
              <a:off x="723" y="2303"/>
              <a:ext cx="1957" cy="240"/>
            </a:xfrm>
            <a:prstGeom prst="roundRect">
              <a:avLst>
                <a:gd name="adj" fmla="val 7574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28575" cap="rnd">
              <a:noFill/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buFont typeface="Wingdings" pitchFamily="2" charset="2"/>
                <a:buNone/>
              </a:pPr>
              <a:r>
                <a:rPr lang="en-US" sz="1600" dirty="0">
                  <a:solidFill>
                    <a:srgbClr val="F8F8F8"/>
                  </a:solidFill>
                </a:rPr>
                <a:t> </a:t>
              </a:r>
              <a:r>
                <a:rPr lang="ru-RU" sz="1600" b="1" dirty="0" smtClean="0">
                  <a:solidFill>
                    <a:srgbClr val="F8F8F8"/>
                  </a:solidFill>
                </a:rPr>
                <a:t>Собственный дом</a:t>
              </a:r>
              <a:endParaRPr lang="en-US" sz="1600" b="1" dirty="0">
                <a:solidFill>
                  <a:srgbClr val="F8F8F8"/>
                </a:solidFill>
              </a:endParaRPr>
            </a:p>
          </p:txBody>
        </p:sp>
      </p:grp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1273175" y="1303338"/>
            <a:ext cx="6553200" cy="866775"/>
          </a:xfrm>
          <a:prstGeom prst="roundRect">
            <a:avLst>
              <a:gd name="adj" fmla="val 16667"/>
            </a:avLst>
          </a:prstGeom>
          <a:noFill/>
          <a:ln w="19050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57358" name="Group 14"/>
          <p:cNvGrpSpPr>
            <a:grpSpLocks/>
          </p:cNvGrpSpPr>
          <p:nvPr/>
        </p:nvGrpSpPr>
        <p:grpSpPr bwMode="auto">
          <a:xfrm>
            <a:off x="4786314" y="2786058"/>
            <a:ext cx="3190875" cy="3081337"/>
            <a:chOff x="2941" y="1670"/>
            <a:chExt cx="2010" cy="1941"/>
          </a:xfrm>
          <a:solidFill>
            <a:schemeClr val="accent4">
              <a:lumMod val="75000"/>
            </a:schemeClr>
          </a:solidFill>
        </p:grpSpPr>
        <p:sp>
          <p:nvSpPr>
            <p:cNvPr id="57359" name="Rectangle 15"/>
            <p:cNvSpPr>
              <a:spLocks noChangeArrowheads="1"/>
            </p:cNvSpPr>
            <p:nvPr/>
          </p:nvSpPr>
          <p:spPr bwMode="gray">
            <a:xfrm>
              <a:off x="4661" y="1670"/>
              <a:ext cx="76" cy="193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gray">
            <a:xfrm>
              <a:off x="3154" y="1675"/>
              <a:ext cx="76" cy="193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61" name="AutoShape 17"/>
            <p:cNvSpPr>
              <a:spLocks noChangeArrowheads="1"/>
            </p:cNvSpPr>
            <p:nvPr/>
          </p:nvSpPr>
          <p:spPr bwMode="gray">
            <a:xfrm>
              <a:off x="2941" y="1850"/>
              <a:ext cx="2010" cy="240"/>
            </a:xfrm>
            <a:prstGeom prst="roundRect">
              <a:avLst>
                <a:gd name="adj" fmla="val 7574"/>
              </a:avLst>
            </a:prstGeom>
            <a:grpFill/>
            <a:ln w="28575" cap="rnd">
              <a:noFill/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buFont typeface="Wingdings" pitchFamily="2" charset="2"/>
                <a:buNone/>
              </a:pPr>
              <a:r>
                <a:rPr lang="ru-RU" sz="1600" dirty="0" smtClean="0">
                  <a:solidFill>
                    <a:srgbClr val="F8F8F8"/>
                  </a:solidFill>
                </a:rPr>
                <a:t>Хлор</a:t>
              </a:r>
              <a:endParaRPr lang="en-US" sz="1600" b="1" dirty="0">
                <a:solidFill>
                  <a:srgbClr val="F8F8F8"/>
                </a:solidFill>
              </a:endParaRPr>
            </a:p>
          </p:txBody>
        </p:sp>
        <p:sp>
          <p:nvSpPr>
            <p:cNvPr id="57362" name="AutoShape 18"/>
            <p:cNvSpPr>
              <a:spLocks noChangeArrowheads="1"/>
            </p:cNvSpPr>
            <p:nvPr/>
          </p:nvSpPr>
          <p:spPr bwMode="gray">
            <a:xfrm>
              <a:off x="2941" y="2120"/>
              <a:ext cx="2010" cy="240"/>
            </a:xfrm>
            <a:prstGeom prst="roundRect">
              <a:avLst>
                <a:gd name="adj" fmla="val 7574"/>
              </a:avLst>
            </a:prstGeom>
            <a:grpFill/>
            <a:ln w="28575" cap="rnd">
              <a:noFill/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buFont typeface="Wingdings" pitchFamily="2" charset="2"/>
                <a:buNone/>
              </a:pPr>
              <a:r>
                <a:rPr lang="ru-RU" sz="1600" b="1" dirty="0" smtClean="0">
                  <a:solidFill>
                    <a:srgbClr val="F8F8F8"/>
                  </a:solidFill>
                </a:rPr>
                <a:t>Животные</a:t>
              </a:r>
              <a:endParaRPr lang="en-US" sz="1600" b="1" dirty="0">
                <a:solidFill>
                  <a:srgbClr val="F8F8F8"/>
                </a:solidFill>
              </a:endParaRPr>
            </a:p>
          </p:txBody>
        </p:sp>
        <p:sp>
          <p:nvSpPr>
            <p:cNvPr id="57363" name="AutoShape 19"/>
            <p:cNvSpPr>
              <a:spLocks noChangeArrowheads="1"/>
            </p:cNvSpPr>
            <p:nvPr/>
          </p:nvSpPr>
          <p:spPr bwMode="gray">
            <a:xfrm>
              <a:off x="2941" y="2390"/>
              <a:ext cx="2010" cy="240"/>
            </a:xfrm>
            <a:prstGeom prst="roundRect">
              <a:avLst>
                <a:gd name="adj" fmla="val 7574"/>
              </a:avLst>
            </a:prstGeom>
            <a:grpFill/>
            <a:ln w="28575" cap="rnd">
              <a:noFill/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buFont typeface="Wingdings" pitchFamily="2" charset="2"/>
                <a:buNone/>
              </a:pPr>
              <a:r>
                <a:rPr lang="ru-RU" sz="1600" b="1" dirty="0" smtClean="0">
                  <a:solidFill>
                    <a:srgbClr val="F8F8F8"/>
                  </a:solidFill>
                </a:rPr>
                <a:t>Тухлые</a:t>
              </a:r>
              <a:endParaRPr lang="en-US" sz="1600" b="1" dirty="0">
                <a:solidFill>
                  <a:srgbClr val="F8F8F8"/>
                </a:solidFill>
              </a:endParaRPr>
            </a:p>
          </p:txBody>
        </p:sp>
        <p:sp>
          <p:nvSpPr>
            <p:cNvPr id="57364" name="AutoShape 20"/>
            <p:cNvSpPr>
              <a:spLocks noChangeArrowheads="1"/>
            </p:cNvSpPr>
            <p:nvPr/>
          </p:nvSpPr>
          <p:spPr bwMode="gray">
            <a:xfrm>
              <a:off x="2941" y="2705"/>
              <a:ext cx="2010" cy="240"/>
            </a:xfrm>
            <a:prstGeom prst="roundRect">
              <a:avLst>
                <a:gd name="adj" fmla="val 7574"/>
              </a:avLst>
            </a:prstGeom>
            <a:grpFill/>
            <a:ln w="28575" cap="rnd">
              <a:noFill/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buFont typeface="Wingdings" pitchFamily="2" charset="2"/>
                <a:buNone/>
              </a:pPr>
              <a:r>
                <a:rPr lang="ru-RU" sz="1600" b="1" dirty="0" smtClean="0">
                  <a:solidFill>
                    <a:srgbClr val="F8F8F8"/>
                  </a:solidFill>
                </a:rPr>
                <a:t>Сырость</a:t>
              </a:r>
              <a:endParaRPr lang="en-US" sz="1600" b="1" dirty="0">
                <a:solidFill>
                  <a:srgbClr val="F8F8F8"/>
                </a:solidFill>
              </a:endParaRPr>
            </a:p>
          </p:txBody>
        </p:sp>
        <p:sp>
          <p:nvSpPr>
            <p:cNvPr id="57365" name="AutoShape 21"/>
            <p:cNvSpPr>
              <a:spLocks noChangeArrowheads="1"/>
            </p:cNvSpPr>
            <p:nvPr/>
          </p:nvSpPr>
          <p:spPr bwMode="gray">
            <a:xfrm>
              <a:off x="2941" y="3020"/>
              <a:ext cx="2010" cy="240"/>
            </a:xfrm>
            <a:prstGeom prst="roundRect">
              <a:avLst>
                <a:gd name="adj" fmla="val 7574"/>
              </a:avLst>
            </a:prstGeom>
            <a:grpFill/>
            <a:ln w="28575" cap="rnd">
              <a:noFill/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buFont typeface="Wingdings" pitchFamily="2" charset="2"/>
                <a:buNone/>
              </a:pPr>
              <a:r>
                <a:rPr lang="ru-RU" sz="1600" b="1" dirty="0" smtClean="0">
                  <a:solidFill>
                    <a:srgbClr val="F8F8F8"/>
                  </a:solidFill>
                </a:rPr>
                <a:t>Канализация</a:t>
              </a:r>
              <a:endParaRPr lang="en-US" sz="1600" b="1" dirty="0">
                <a:solidFill>
                  <a:srgbClr val="F8F8F8"/>
                </a:solidFill>
              </a:endParaRPr>
            </a:p>
          </p:txBody>
        </p:sp>
      </p:grpSp>
      <p:sp>
        <p:nvSpPr>
          <p:cNvPr id="57366" name="Rectangle 22"/>
          <p:cNvSpPr>
            <a:spLocks noChangeArrowheads="1"/>
          </p:cNvSpPr>
          <p:nvPr/>
        </p:nvSpPr>
        <p:spPr bwMode="black">
          <a:xfrm>
            <a:off x="2285984" y="6000768"/>
            <a:ext cx="126188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Приятные</a:t>
            </a:r>
            <a:endParaRPr lang="en-US" dirty="0"/>
          </a:p>
        </p:txBody>
      </p:sp>
      <p:sp>
        <p:nvSpPr>
          <p:cNvPr id="57367" name="Rectangle 23"/>
          <p:cNvSpPr>
            <a:spLocks noChangeArrowheads="1"/>
          </p:cNvSpPr>
          <p:nvPr/>
        </p:nvSpPr>
        <p:spPr bwMode="black">
          <a:xfrm>
            <a:off x="5715008" y="6000768"/>
            <a:ext cx="157927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 Неприятные</a:t>
            </a:r>
            <a:endParaRPr lang="en-US" dirty="0"/>
          </a:p>
        </p:txBody>
      </p:sp>
      <p:sp>
        <p:nvSpPr>
          <p:cNvPr id="24" name="AutoShape 8"/>
          <p:cNvSpPr>
            <a:spLocks noChangeArrowheads="1"/>
          </p:cNvSpPr>
          <p:nvPr/>
        </p:nvSpPr>
        <p:spPr bwMode="gray">
          <a:xfrm>
            <a:off x="1357290" y="3929066"/>
            <a:ext cx="3106737" cy="38100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1600" b="1" dirty="0" smtClean="0">
                <a:solidFill>
                  <a:srgbClr val="F8F8F8"/>
                </a:solidFill>
              </a:rPr>
              <a:t>Травы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25" name="AutoShape 8"/>
          <p:cNvSpPr>
            <a:spLocks noChangeArrowheads="1"/>
          </p:cNvSpPr>
          <p:nvPr/>
        </p:nvSpPr>
        <p:spPr bwMode="gray">
          <a:xfrm>
            <a:off x="1357290" y="4429132"/>
            <a:ext cx="3106737" cy="38100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1600" b="1" dirty="0" smtClean="0">
                <a:solidFill>
                  <a:srgbClr val="F8F8F8"/>
                </a:solidFill>
              </a:rPr>
              <a:t>Шашлык и хлеб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26" name="AutoShape 8"/>
          <p:cNvSpPr>
            <a:spLocks noChangeArrowheads="1"/>
          </p:cNvSpPr>
          <p:nvPr/>
        </p:nvSpPr>
        <p:spPr bwMode="gray">
          <a:xfrm>
            <a:off x="1357290" y="4929198"/>
            <a:ext cx="3106737" cy="38100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solidFill>
                  <a:srgbClr val="F8F8F8"/>
                </a:solidFill>
              </a:rPr>
              <a:t>Хвоя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gray">
          <a:xfrm>
            <a:off x="1357290" y="3071810"/>
            <a:ext cx="3106737" cy="38100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1600" b="1" dirty="0" smtClean="0">
                <a:solidFill>
                  <a:srgbClr val="F8F8F8"/>
                </a:solidFill>
              </a:rPr>
              <a:t>Мороз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gray">
          <a:xfrm>
            <a:off x="1357290" y="2643182"/>
            <a:ext cx="3106737" cy="38100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1600" b="1" dirty="0" smtClean="0">
                <a:solidFill>
                  <a:srgbClr val="F8F8F8"/>
                </a:solidFill>
              </a:rPr>
              <a:t>Пряности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29" name="AutoShape 8"/>
          <p:cNvSpPr>
            <a:spLocks noChangeArrowheads="1"/>
          </p:cNvSpPr>
          <p:nvPr/>
        </p:nvSpPr>
        <p:spPr bwMode="gray">
          <a:xfrm>
            <a:off x="1357290" y="2214554"/>
            <a:ext cx="3106737" cy="38100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1600" b="1" dirty="0" smtClean="0">
                <a:solidFill>
                  <a:srgbClr val="F8F8F8"/>
                </a:solidFill>
              </a:rPr>
              <a:t>Ваниль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30" name="AutoShape 8"/>
          <p:cNvSpPr>
            <a:spLocks noChangeArrowheads="1"/>
          </p:cNvSpPr>
          <p:nvPr/>
        </p:nvSpPr>
        <p:spPr bwMode="gray">
          <a:xfrm>
            <a:off x="1357290" y="1785926"/>
            <a:ext cx="3106737" cy="38100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1600" b="1" dirty="0" smtClean="0">
                <a:solidFill>
                  <a:srgbClr val="F8F8F8"/>
                </a:solidFill>
              </a:rPr>
              <a:t>Кофе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31" name="AutoShape 8"/>
          <p:cNvSpPr>
            <a:spLocks noChangeArrowheads="1"/>
          </p:cNvSpPr>
          <p:nvPr/>
        </p:nvSpPr>
        <p:spPr bwMode="gray">
          <a:xfrm>
            <a:off x="1357290" y="1285860"/>
            <a:ext cx="3106737" cy="38100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1600" b="1" dirty="0" smtClean="0">
                <a:solidFill>
                  <a:srgbClr val="F8F8F8"/>
                </a:solidFill>
              </a:rPr>
              <a:t>Цитрусы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32" name="AutoShape 8"/>
          <p:cNvSpPr>
            <a:spLocks noChangeArrowheads="1"/>
          </p:cNvSpPr>
          <p:nvPr/>
        </p:nvSpPr>
        <p:spPr bwMode="gray">
          <a:xfrm>
            <a:off x="1285852" y="5429264"/>
            <a:ext cx="3106737" cy="38100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1600" b="1" dirty="0" smtClean="0">
                <a:solidFill>
                  <a:srgbClr val="F8F8F8"/>
                </a:solidFill>
              </a:rPr>
              <a:t>Сигареты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33" name="AutoShape 17"/>
          <p:cNvSpPr>
            <a:spLocks noChangeArrowheads="1"/>
          </p:cNvSpPr>
          <p:nvPr/>
        </p:nvSpPr>
        <p:spPr bwMode="gray">
          <a:xfrm>
            <a:off x="4786314" y="5429264"/>
            <a:ext cx="3190875" cy="381000"/>
          </a:xfrm>
          <a:prstGeom prst="roundRect">
            <a:avLst>
              <a:gd name="adj" fmla="val 7574"/>
            </a:avLst>
          </a:prstGeom>
          <a:solidFill>
            <a:schemeClr val="accent4">
              <a:lumMod val="75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1600" b="1" dirty="0" smtClean="0">
                <a:solidFill>
                  <a:srgbClr val="F8F8F8"/>
                </a:solidFill>
              </a:rPr>
              <a:t>Сигареты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34" name="AutoShape 17"/>
          <p:cNvSpPr>
            <a:spLocks noChangeArrowheads="1"/>
          </p:cNvSpPr>
          <p:nvPr/>
        </p:nvSpPr>
        <p:spPr bwMode="gray">
          <a:xfrm>
            <a:off x="4786314" y="2643182"/>
            <a:ext cx="3190875" cy="381000"/>
          </a:xfrm>
          <a:prstGeom prst="roundRect">
            <a:avLst>
              <a:gd name="adj" fmla="val 7574"/>
            </a:avLst>
          </a:prstGeom>
          <a:solidFill>
            <a:schemeClr val="accent4">
              <a:lumMod val="75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1600" b="1" dirty="0" smtClean="0">
                <a:solidFill>
                  <a:srgbClr val="F8F8F8"/>
                </a:solidFill>
              </a:rPr>
              <a:t>Дешевые духи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35" name="AutoShape 17"/>
          <p:cNvSpPr>
            <a:spLocks noChangeArrowheads="1"/>
          </p:cNvSpPr>
          <p:nvPr/>
        </p:nvSpPr>
        <p:spPr bwMode="gray">
          <a:xfrm>
            <a:off x="4786314" y="2214554"/>
            <a:ext cx="3190875" cy="381000"/>
          </a:xfrm>
          <a:prstGeom prst="roundRect">
            <a:avLst>
              <a:gd name="adj" fmla="val 7574"/>
            </a:avLst>
          </a:prstGeom>
          <a:solidFill>
            <a:schemeClr val="accent4">
              <a:lumMod val="75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1600" b="1" dirty="0" smtClean="0">
                <a:solidFill>
                  <a:srgbClr val="F8F8F8"/>
                </a:solidFill>
              </a:rPr>
              <a:t>Пот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36" name="AutoShape 17"/>
          <p:cNvSpPr>
            <a:spLocks noChangeArrowheads="1"/>
          </p:cNvSpPr>
          <p:nvPr/>
        </p:nvSpPr>
        <p:spPr bwMode="gray">
          <a:xfrm>
            <a:off x="4786314" y="1785926"/>
            <a:ext cx="3190875" cy="381000"/>
          </a:xfrm>
          <a:prstGeom prst="roundRect">
            <a:avLst>
              <a:gd name="adj" fmla="val 7574"/>
            </a:avLst>
          </a:prstGeom>
          <a:solidFill>
            <a:schemeClr val="accent4">
              <a:lumMod val="75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solidFill>
                  <a:srgbClr val="F8F8F8"/>
                </a:solidFill>
              </a:rPr>
              <a:t>Бензин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37" name="AutoShape 17"/>
          <p:cNvSpPr>
            <a:spLocks noChangeArrowheads="1"/>
          </p:cNvSpPr>
          <p:nvPr/>
        </p:nvSpPr>
        <p:spPr bwMode="gray">
          <a:xfrm>
            <a:off x="4786314" y="1285860"/>
            <a:ext cx="3190875" cy="381000"/>
          </a:xfrm>
          <a:prstGeom prst="roundRect">
            <a:avLst>
              <a:gd name="adj" fmla="val 7574"/>
            </a:avLst>
          </a:prstGeom>
          <a:solidFill>
            <a:schemeClr val="accent4">
              <a:lumMod val="75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1600" b="1" dirty="0" smtClean="0">
                <a:solidFill>
                  <a:srgbClr val="F8F8F8"/>
                </a:solidFill>
              </a:rPr>
              <a:t>Рыба</a:t>
            </a:r>
            <a:endParaRPr lang="en-US" sz="1600" b="1" dirty="0">
              <a:solidFill>
                <a:srgbClr val="F8F8F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8"/>
          <p:cNvSpPr>
            <a:spLocks noChangeArrowheads="1"/>
          </p:cNvSpPr>
          <p:nvPr/>
        </p:nvSpPr>
        <p:spPr bwMode="gray">
          <a:xfrm>
            <a:off x="4714876" y="214290"/>
            <a:ext cx="4286280" cy="6643710"/>
          </a:xfrm>
          <a:prstGeom prst="roundRect">
            <a:avLst>
              <a:gd name="adj" fmla="val 7574"/>
            </a:avLst>
          </a:prstGeom>
          <a:solidFill>
            <a:schemeClr val="accent6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gray">
          <a:xfrm>
            <a:off x="285720" y="214290"/>
            <a:ext cx="4214842" cy="664371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714356"/>
            <a:ext cx="4138642" cy="5411807"/>
          </a:xfrm>
        </p:spPr>
        <p:txBody>
          <a:bodyPr>
            <a:noAutofit/>
          </a:bodyPr>
          <a:lstStyle/>
          <a:p>
            <a:pPr lvl="0"/>
            <a:r>
              <a:rPr lang="ru-RU" sz="900" b="1" dirty="0" smtClean="0"/>
              <a:t>Цитрусы. </a:t>
            </a:r>
            <a:r>
              <a:rPr lang="ru-RU" sz="900" dirty="0" smtClean="0"/>
              <a:t>Запахи цитрусов обладают огромным влиянием на психику человека. Так  запах лимона делает людей щедрыми и даже чересчур щедрыми, лайма уменьшает аппетит. Ну и конечно цитрусы поднимают настроение!</a:t>
            </a:r>
          </a:p>
          <a:p>
            <a:pPr lvl="0"/>
            <a:r>
              <a:rPr lang="ru-RU" sz="900" b="1" dirty="0" smtClean="0"/>
              <a:t>Кофе. </a:t>
            </a:r>
            <a:r>
              <a:rPr lang="ru-RU" sz="900" dirty="0" smtClean="0"/>
              <a:t>Запах кофе бодрит, повышает аппетит и снимает стресс и усталость.</a:t>
            </a:r>
          </a:p>
          <a:p>
            <a:pPr lvl="0"/>
            <a:r>
              <a:rPr lang="ru-RU" sz="900" b="1" dirty="0" smtClean="0"/>
              <a:t>Ваниль. </a:t>
            </a:r>
            <a:r>
              <a:rPr lang="ru-RU" sz="900" dirty="0" smtClean="0"/>
              <a:t>Аромат этой изысканной пряности пробуждает не только радость, но и непостижимым образом вызывает чувство сытости. Специалисты утверждают, что запах ванили способен даже убавить возраст женщины в глазах мужчины.</a:t>
            </a:r>
          </a:p>
          <a:p>
            <a:pPr lvl="0"/>
            <a:r>
              <a:rPr lang="ru-RU" sz="900" b="1" dirty="0" smtClean="0"/>
              <a:t>Пряности. </a:t>
            </a:r>
            <a:r>
              <a:rPr lang="ru-RU" sz="900" dirty="0" smtClean="0"/>
              <a:t>Защищают от </a:t>
            </a:r>
            <a:r>
              <a:rPr lang="ru-RU" sz="900" dirty="0" err="1" smtClean="0"/>
              <a:t>вампиризма</a:t>
            </a:r>
            <a:r>
              <a:rPr lang="ru-RU" sz="900" dirty="0" smtClean="0"/>
              <a:t>, зависти, недоброжелательности окружающих людей повышают коммуникабельность, интеллигентность, обаяние.</a:t>
            </a:r>
          </a:p>
          <a:p>
            <a:pPr lvl="0"/>
            <a:r>
              <a:rPr lang="ru-RU" sz="900" b="1" dirty="0" smtClean="0"/>
              <a:t>Мороз. </a:t>
            </a:r>
            <a:r>
              <a:rPr lang="ru-RU" sz="900" dirty="0" smtClean="0"/>
              <a:t>Ассоциируется со свежестью! Этот запах буквально омолаживает человека и дает прилив сил.</a:t>
            </a:r>
          </a:p>
          <a:p>
            <a:pPr lvl="0"/>
            <a:r>
              <a:rPr lang="ru-RU" sz="900" b="1" dirty="0" smtClean="0"/>
              <a:t>Собственный дом. </a:t>
            </a:r>
            <a:r>
              <a:rPr lang="ru-RU" sz="900" dirty="0" smtClean="0"/>
              <a:t>Если человеку нравится запах собственного дома, это будет очень хорошо влиять на его самочувствие. Этот запах вызывает чувства защищенности, уюта, тепла. А что же еще надо человеку?</a:t>
            </a:r>
          </a:p>
          <a:p>
            <a:pPr lvl="0"/>
            <a:r>
              <a:rPr lang="ru-RU" sz="900" b="1" dirty="0" smtClean="0"/>
              <a:t>Травы.</a:t>
            </a:r>
            <a:r>
              <a:rPr lang="ru-RU" sz="900" dirty="0" smtClean="0"/>
              <a:t> Улучшает аппетит, придает сил и уверенность в себе. Но этот запах опасен для водителей. Запах свежескошенной травы и придорожных цветов вызывает ностальгию и снижает их внимание и скорость реакции.</a:t>
            </a:r>
          </a:p>
          <a:p>
            <a:pPr lvl="0"/>
            <a:r>
              <a:rPr lang="ru-RU" sz="900" b="1" dirty="0" smtClean="0"/>
              <a:t>Шашлык и хлеб. </a:t>
            </a:r>
            <a:r>
              <a:rPr lang="ru-RU" sz="900" dirty="0" smtClean="0"/>
              <a:t>Все знают, как на кошек влияет запах валерьянки. На людей таким запахом является запах шашлыка и печёного хлеба. От этих запахов обязательно поднимется настроение и аппетит, но, к сожалению, испортится фигура.</a:t>
            </a:r>
          </a:p>
          <a:p>
            <a:pPr lvl="0"/>
            <a:r>
              <a:rPr lang="ru-RU" sz="900" b="1" dirty="0" smtClean="0"/>
              <a:t>Хвоя. </a:t>
            </a:r>
            <a:r>
              <a:rPr lang="ru-RU" sz="900" dirty="0" smtClean="0"/>
              <a:t>Интересно, что хвоя сосны, пихты, ели оказывает двоякое действие на организм. Мы привыкли считать, что хвойный экстракт в виде ванн успокаивает, расслабляет, способствует наступлению сна. Оказывается, такое действие имеют хвойные деревья лишь в зимнее время. Пребывание в летнем сосновом бору, наоборот, оказывает возбуждающее действие на организм: повышается артериальное давление, учащается пульс, может нарушиться сон.</a:t>
            </a:r>
          </a:p>
          <a:p>
            <a:pPr lvl="0"/>
            <a:r>
              <a:rPr lang="ru-RU" sz="900" b="1" dirty="0" smtClean="0"/>
              <a:t>Сигареты. </a:t>
            </a:r>
            <a:r>
              <a:rPr lang="ru-RU" sz="900" dirty="0" smtClean="0"/>
              <a:t>Я слегка вошла в ступор, увидев этот «аромат» сразу в двух списках. Но потом поняла, что у каждого человека этот запах вызывает разные чувства. Для кого-то это привычка, без которой невозможно жить. А кого-то неприятный, гнетущий запах. </a:t>
            </a:r>
          </a:p>
          <a:p>
            <a:r>
              <a:rPr lang="ru-RU" sz="900" b="1" dirty="0" smtClean="0"/>
              <a:t> </a:t>
            </a:r>
            <a:endParaRPr lang="ru-RU" sz="900" dirty="0" smtClean="0"/>
          </a:p>
          <a:p>
            <a:r>
              <a:rPr lang="ru-RU" sz="900" dirty="0" smtClean="0"/>
              <a:t>Каждый запах, представленный во втором списке, негативно влияет на организм. Они угнетают и вызывают состояние на грани стресса. Именно поэтому в доме чаще надо проводить уборку и избегать этих запахов.</a:t>
            </a:r>
          </a:p>
          <a:p>
            <a:endParaRPr lang="ru-RU" sz="800" dirty="0"/>
          </a:p>
        </p:txBody>
      </p:sp>
      <p:pic>
        <p:nvPicPr>
          <p:cNvPr id="9" name="Содержимое 8" descr="1084708_f520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4786314" y="357166"/>
            <a:ext cx="2066940" cy="18562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539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500826" y="1500174"/>
            <a:ext cx="2357454" cy="15747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iStock_000011068463Small_enl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00694" y="4295043"/>
            <a:ext cx="3357586" cy="25629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lady.gazeta.kz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714876" y="2714620"/>
            <a:ext cx="2143140" cy="19422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8"/>
          <p:cNvSpPr>
            <a:spLocks noGrp="1" noChangeArrowheads="1"/>
          </p:cNvSpPr>
          <p:nvPr>
            <p:ph type="ctrTitle"/>
          </p:nvPr>
        </p:nvSpPr>
        <p:spPr bwMode="gray"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>
            <a:normAutofit/>
          </a:bodyPr>
          <a:lstStyle/>
          <a:p>
            <a:pPr algn="ctr" eaLnBrk="0" hangingPunct="0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F8F8F8"/>
                </a:solidFill>
              </a:rPr>
              <a:t>Спасибо за внимание!</a:t>
            </a:r>
            <a:endParaRPr lang="en-US" sz="4800" b="1" dirty="0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2813" y="1917700"/>
            <a:ext cx="7378700" cy="2543175"/>
          </a:xfrm>
        </p:spPr>
        <p:txBody>
          <a:bodyPr/>
          <a:lstStyle/>
          <a:p>
            <a:pPr lvl="1">
              <a:buNone/>
            </a:pPr>
            <a:endParaRPr lang="en-US" sz="2000" dirty="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gray">
          <a:xfrm>
            <a:off x="928662" y="500042"/>
            <a:ext cx="7358114" cy="2571768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SzPct val="90000"/>
            </a:pPr>
            <a:r>
              <a:rPr lang="ru-RU" sz="2400" b="1" dirty="0" smtClean="0"/>
              <a:t>Причина выбора темы:</a:t>
            </a:r>
          </a:p>
          <a:p>
            <a:pPr lvl="1" algn="just">
              <a:buNone/>
            </a:pPr>
            <a:r>
              <a:rPr lang="ru-RU" b="1" dirty="0" smtClean="0"/>
              <a:t>Запахи оказывают огромное влияние на наш организм, </a:t>
            </a:r>
          </a:p>
          <a:p>
            <a:pPr lvl="1" algn="just">
              <a:buNone/>
            </a:pPr>
            <a:r>
              <a:rPr lang="ru-RU" b="1" dirty="0" smtClean="0"/>
              <a:t>и поэтому мне бы хотелось больше разобраться в этом </a:t>
            </a:r>
          </a:p>
          <a:p>
            <a:pPr lvl="1" algn="just">
              <a:buNone/>
            </a:pPr>
            <a:r>
              <a:rPr lang="ru-RU" b="1" dirty="0" smtClean="0"/>
              <a:t>вопросе, и сделать так, что бы запахи служили мне во </a:t>
            </a:r>
          </a:p>
          <a:p>
            <a:pPr lvl="1" algn="just">
              <a:buNone/>
            </a:pPr>
            <a:r>
              <a:rPr lang="ru-RU" b="1" dirty="0" smtClean="0"/>
              <a:t>благо.</a:t>
            </a:r>
            <a:endParaRPr lang="ru-RU" dirty="0"/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gray">
          <a:xfrm>
            <a:off x="1000100" y="3500438"/>
            <a:ext cx="7286676" cy="2571768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endParaRPr lang="en-US" sz="1600" b="1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214414" y="3714752"/>
            <a:ext cx="678661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Цель: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изучение роли запахов в жизни человека.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подготовке реферата я поставила перед собой задачи: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Собрать и изучить информацию о строении органа обоняния и значении запахов в жизни человека.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Определить, что же такое «второй нос»?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Проанализировать результаты анкетирования  о самых приятных и неприятных запахах.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Проследить развитие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ароматерапии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как об одном из направлений нетрадиционной медицины.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71500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Выяснить в каких отраслях, и с какой целью используются запахи.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8"/>
          <p:cNvSpPr>
            <a:spLocks noChangeArrowheads="1"/>
          </p:cNvSpPr>
          <p:nvPr/>
        </p:nvSpPr>
        <p:spPr bwMode="gray">
          <a:xfrm>
            <a:off x="4857752" y="1285860"/>
            <a:ext cx="3786214" cy="5214974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just" eaLnBrk="0" hangingPunct="0">
              <a:buFont typeface="Wingdings" pitchFamily="2" charset="2"/>
              <a:buNone/>
            </a:pPr>
            <a:endParaRPr lang="ru-RU" sz="1400" dirty="0" smtClean="0"/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Молекулы пахучих веществ с током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вдыхаемого воздуха попадают в 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полость носа. Здесь находится 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обонятельная поверхность, 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к которой относится верхняя носовая 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раковина и верхняя часть носовой 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перегородки, а теснятся 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на ней более 200млн «нюхательных»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 клеток. У каждой на верхушке, 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обращенной в сторону носовой 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полости, есть выросты, 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окутанные слизью. В этой слизи 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растворяются молекулы пахучих 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веществ. У обонятельной 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клетки-рецептора на основании 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400" dirty="0" smtClean="0"/>
              <a:t>расположен отросток, переходящий </a:t>
            </a:r>
          </a:p>
          <a:p>
            <a:pPr algn="just" eaLnBrk="0" hangingPunct="0"/>
            <a:r>
              <a:rPr lang="ru-RU" sz="1400" dirty="0" smtClean="0"/>
              <a:t>в нервное волокно. Здесь они </a:t>
            </a:r>
          </a:p>
          <a:p>
            <a:pPr algn="just" eaLnBrk="0" hangingPunct="0"/>
            <a:r>
              <a:rPr lang="ru-RU" sz="1400" dirty="0" smtClean="0"/>
              <a:t>поступают в левую и правую </a:t>
            </a:r>
          </a:p>
          <a:p>
            <a:pPr algn="just" eaLnBrk="0" hangingPunct="0"/>
            <a:r>
              <a:rPr lang="ru-RU" sz="1400" dirty="0" smtClean="0"/>
              <a:t>обонятельные луковицы, </a:t>
            </a:r>
          </a:p>
          <a:p>
            <a:pPr algn="just" eaLnBrk="0" hangingPunct="0"/>
            <a:r>
              <a:rPr lang="ru-RU" sz="1400" dirty="0" smtClean="0"/>
              <a:t>представляющие собой выросты </a:t>
            </a:r>
          </a:p>
          <a:p>
            <a:pPr algn="just" eaLnBrk="0" hangingPunct="0"/>
            <a:r>
              <a:rPr lang="ru-RU" sz="1400" dirty="0" smtClean="0"/>
              <a:t>мозга. Высшие отделы обонятельного </a:t>
            </a:r>
          </a:p>
          <a:p>
            <a:pPr algn="just" eaLnBrk="0" hangingPunct="0"/>
            <a:r>
              <a:rPr lang="ru-RU" sz="1400" dirty="0" smtClean="0"/>
              <a:t>анализатора располагаются в коре </a:t>
            </a:r>
          </a:p>
          <a:p>
            <a:pPr algn="just" eaLnBrk="0" hangingPunct="0"/>
            <a:r>
              <a:rPr lang="ru-RU" sz="1400" dirty="0" smtClean="0"/>
              <a:t>левой и правой височных долей головного </a:t>
            </a:r>
          </a:p>
          <a:p>
            <a:pPr algn="just" eaLnBrk="0" hangingPunct="0"/>
            <a:r>
              <a:rPr lang="ru-RU" sz="1400" dirty="0" smtClean="0"/>
              <a:t>мозга.</a:t>
            </a:r>
          </a:p>
          <a:p>
            <a:pPr algn="just" eaLnBrk="0" hangingPunct="0">
              <a:buFont typeface="Wingdings" pitchFamily="2" charset="2"/>
              <a:buNone/>
            </a:pP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gray">
          <a:xfrm>
            <a:off x="1071538" y="285728"/>
            <a:ext cx="7286676" cy="785818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3200" dirty="0"/>
              <a:t> </a:t>
            </a:r>
            <a:r>
              <a:rPr lang="ru-RU" sz="3200" dirty="0" smtClean="0"/>
              <a:t>Анализатор обоняния</a:t>
            </a:r>
            <a:endParaRPr lang="en-US" sz="3200" b="1" dirty="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>
            <a:off x="928662" y="1857364"/>
            <a:ext cx="3643338" cy="3500462"/>
          </a:xfrm>
          <a:prstGeom prst="roundRect">
            <a:avLst>
              <a:gd name="adj" fmla="val 7574"/>
            </a:avLst>
          </a:prstGeom>
          <a:solidFill>
            <a:schemeClr val="accent6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endParaRPr lang="en-US" sz="1600" b="1" dirty="0">
              <a:solidFill>
                <a:srgbClr val="F8F8F8"/>
              </a:solidFill>
            </a:endParaRPr>
          </a:p>
        </p:txBody>
      </p:sp>
      <p:pic>
        <p:nvPicPr>
          <p:cNvPr id="9" name="Рисунок 8" descr="taste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357290" y="2500306"/>
            <a:ext cx="2931714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8"/>
          <p:cNvSpPr>
            <a:spLocks noChangeArrowheads="1"/>
          </p:cNvSpPr>
          <p:nvPr/>
        </p:nvSpPr>
        <p:spPr bwMode="gray">
          <a:xfrm>
            <a:off x="428596" y="1571612"/>
            <a:ext cx="3643338" cy="464347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latin typeface="+mj-lt"/>
              </a:rPr>
              <a:t>Способность человека различать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latin typeface="+mj-lt"/>
              </a:rPr>
              <a:t>запахи не отличается выдающейся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latin typeface="+mj-lt"/>
              </a:rPr>
              <a:t>остротой. Но все же и мы умеем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latin typeface="+mj-lt"/>
              </a:rPr>
              <a:t>распознавать достаточно много –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latin typeface="+mj-lt"/>
              </a:rPr>
              <a:t>несколько тысяч запахов. Творцы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latin typeface="+mj-lt"/>
              </a:rPr>
              <a:t>запахов - парфюмеры, должны</a:t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>уметь различать несколько сотен 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latin typeface="+mj-lt"/>
              </a:rPr>
              <a:t>запахов и держать их в памяти.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latin typeface="+mj-lt"/>
              </a:rPr>
              <a:t>У запаха есть одна интересная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latin typeface="+mj-lt"/>
              </a:rPr>
              <a:t>особенность: он способен пробудить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latin typeface="+mj-lt"/>
              </a:rPr>
              <a:t>воспоминания и даже вызвать в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latin typeface="+mj-lt"/>
              </a:rPr>
              <a:t>памяти определенный образ.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latin typeface="+mj-lt"/>
              </a:rPr>
              <a:t>Запах образует то, что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600" dirty="0" smtClean="0">
                <a:latin typeface="+mj-lt"/>
              </a:rPr>
              <a:t>называется пирамидой аромата.</a:t>
            </a:r>
            <a:endParaRPr lang="en-US" sz="1600" dirty="0">
              <a:latin typeface="+mj-lt"/>
            </a:endParaRP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gray">
          <a:xfrm>
            <a:off x="1000100" y="428604"/>
            <a:ext cx="7358114" cy="642942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ru-RU" sz="3600" b="1" dirty="0" smtClean="0"/>
              <a:t>Свойства запахов</a:t>
            </a:r>
            <a:endParaRPr lang="en-US" sz="3600" b="1" dirty="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gray">
          <a:xfrm>
            <a:off x="4786314" y="1571612"/>
            <a:ext cx="3643338" cy="4572032"/>
          </a:xfrm>
          <a:prstGeom prst="roundRect">
            <a:avLst>
              <a:gd name="adj" fmla="val 7574"/>
            </a:avLst>
          </a:prstGeom>
          <a:solidFill>
            <a:schemeClr val="accent4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endParaRPr lang="en-US" sz="1600" b="1" dirty="0">
              <a:solidFill>
                <a:srgbClr val="F8F8F8"/>
              </a:solidFill>
            </a:endParaRPr>
          </a:p>
        </p:txBody>
      </p:sp>
      <p:pic>
        <p:nvPicPr>
          <p:cNvPr id="6" name="Рисунок 5" descr="piramida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72066" y="1928802"/>
            <a:ext cx="3093667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gray">
          <a:xfrm>
            <a:off x="1785918" y="1428736"/>
            <a:ext cx="6215106" cy="785818"/>
          </a:xfrm>
          <a:prstGeom prst="roundRect">
            <a:avLst>
              <a:gd name="adj" fmla="val 11505"/>
            </a:avLst>
          </a:prstGeom>
          <a:solidFill>
            <a:schemeClr val="accent2">
              <a:lumMod val="40000"/>
              <a:lumOff val="60000"/>
            </a:schemeClr>
          </a:soli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gray">
          <a:xfrm>
            <a:off x="5786446" y="785794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8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74638"/>
            <a:ext cx="8186766" cy="868346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>
            <a:normAutofit/>
          </a:bodyPr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2800" dirty="0"/>
              <a:t> </a:t>
            </a:r>
            <a:r>
              <a:rPr lang="ru-RU" sz="2800" b="1" dirty="0" smtClean="0"/>
              <a:t>Запах, как средство психологической рекламы</a:t>
            </a:r>
            <a:endParaRPr lang="en-US" sz="2800" b="1" dirty="0"/>
          </a:p>
        </p:txBody>
      </p:sp>
      <p:pic>
        <p:nvPicPr>
          <p:cNvPr id="15" name="Picture 5" descr="DO_circle001"/>
          <p:cNvPicPr>
            <a:picLocks noChangeAspect="1" noChangeArrowheads="1"/>
          </p:cNvPicPr>
          <p:nvPr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1472" y="1357298"/>
            <a:ext cx="1000132" cy="1000132"/>
          </a:xfrm>
          <a:prstGeom prst="rect">
            <a:avLst/>
          </a:prstGeom>
          <a:noFill/>
        </p:spPr>
      </p:pic>
      <p:pic>
        <p:nvPicPr>
          <p:cNvPr id="16" name="Picture 5" descr="DO_circle001"/>
          <p:cNvPicPr>
            <a:picLocks noChangeAspect="1" noChangeArrowheads="1"/>
          </p:cNvPicPr>
          <p:nvPr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1472" y="2428868"/>
            <a:ext cx="1000132" cy="1000132"/>
          </a:xfrm>
          <a:prstGeom prst="rect">
            <a:avLst/>
          </a:prstGeom>
          <a:noFill/>
        </p:spPr>
      </p:pic>
      <p:pic>
        <p:nvPicPr>
          <p:cNvPr id="17" name="Picture 5" descr="DO_circle001"/>
          <p:cNvPicPr>
            <a:picLocks noChangeAspect="1" noChangeArrowheads="1"/>
          </p:cNvPicPr>
          <p:nvPr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1472" y="3500438"/>
            <a:ext cx="1000132" cy="1000132"/>
          </a:xfrm>
          <a:prstGeom prst="rect">
            <a:avLst/>
          </a:prstGeom>
          <a:noFill/>
        </p:spPr>
      </p:pic>
      <p:pic>
        <p:nvPicPr>
          <p:cNvPr id="18" name="Picture 5" descr="DO_circle001"/>
          <p:cNvPicPr>
            <a:picLocks noChangeAspect="1" noChangeArrowheads="1"/>
          </p:cNvPicPr>
          <p:nvPr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1472" y="4572008"/>
            <a:ext cx="1000132" cy="1000132"/>
          </a:xfrm>
          <a:prstGeom prst="rect">
            <a:avLst/>
          </a:prstGeom>
          <a:noFill/>
        </p:spPr>
      </p:pic>
      <p:pic>
        <p:nvPicPr>
          <p:cNvPr id="19" name="Picture 5" descr="DO_circle001"/>
          <p:cNvPicPr>
            <a:picLocks noChangeAspect="1" noChangeArrowheads="1"/>
          </p:cNvPicPr>
          <p:nvPr/>
        </p:nvPicPr>
        <p:blipFill>
          <a:blip r:embed="rId2" cstate="email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1472" y="5715016"/>
            <a:ext cx="1000132" cy="1000132"/>
          </a:xfrm>
          <a:prstGeom prst="rect">
            <a:avLst/>
          </a:prstGeom>
          <a:noFill/>
        </p:spPr>
      </p:pic>
      <p:sp>
        <p:nvSpPr>
          <p:cNvPr id="21" name="Text Box 7"/>
          <p:cNvSpPr txBox="1">
            <a:spLocks noChangeArrowheads="1"/>
          </p:cNvSpPr>
          <p:nvPr/>
        </p:nvSpPr>
        <p:spPr bwMode="black">
          <a:xfrm>
            <a:off x="428596" y="1643050"/>
            <a:ext cx="126522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/>
              <a:t>1</a:t>
            </a:r>
            <a:endParaRPr lang="en-US" sz="2000" b="1" dirty="0"/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black">
          <a:xfrm>
            <a:off x="428596" y="2714620"/>
            <a:ext cx="126522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/>
              <a:t>2</a:t>
            </a:r>
            <a:endParaRPr lang="en-US" sz="2000" b="1" dirty="0"/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black">
          <a:xfrm>
            <a:off x="428596" y="3786190"/>
            <a:ext cx="126522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/>
              <a:t>3</a:t>
            </a:r>
            <a:endParaRPr lang="en-US" sz="2000" b="1" dirty="0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black">
          <a:xfrm>
            <a:off x="428596" y="4857760"/>
            <a:ext cx="126522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/>
              <a:t>4</a:t>
            </a:r>
            <a:endParaRPr lang="en-US" sz="2000" b="1" dirty="0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black">
          <a:xfrm>
            <a:off x="428596" y="6000768"/>
            <a:ext cx="126522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/>
              <a:t>5</a:t>
            </a:r>
            <a:endParaRPr lang="en-US" sz="2000" b="1" dirty="0"/>
          </a:p>
        </p:txBody>
      </p:sp>
      <p:sp>
        <p:nvSpPr>
          <p:cNvPr id="26" name="AutoShape 2"/>
          <p:cNvSpPr>
            <a:spLocks noChangeArrowheads="1"/>
          </p:cNvSpPr>
          <p:nvPr/>
        </p:nvSpPr>
        <p:spPr bwMode="gray">
          <a:xfrm>
            <a:off x="1785918" y="2500306"/>
            <a:ext cx="5000660" cy="714380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0" name="AutoShape 10"/>
          <p:cNvSpPr>
            <a:spLocks noChangeArrowheads="1"/>
          </p:cNvSpPr>
          <p:nvPr/>
        </p:nvSpPr>
        <p:spPr bwMode="gray">
          <a:xfrm>
            <a:off x="1857356" y="1643050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AutoShape 10"/>
          <p:cNvSpPr>
            <a:spLocks noChangeArrowheads="1"/>
          </p:cNvSpPr>
          <p:nvPr/>
        </p:nvSpPr>
        <p:spPr bwMode="gray">
          <a:xfrm>
            <a:off x="1857356" y="2643182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black">
          <a:xfrm>
            <a:off x="2571736" y="2643182"/>
            <a:ext cx="478634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/>
              <a:t> 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black">
          <a:xfrm>
            <a:off x="2500298" y="2643182"/>
            <a:ext cx="478634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/>
              <a:t> 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black">
          <a:xfrm>
            <a:off x="2571736" y="4929198"/>
            <a:ext cx="478634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/>
              <a:t> 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black">
          <a:xfrm>
            <a:off x="2571736" y="6000768"/>
            <a:ext cx="478634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/>
              <a:t> </a:t>
            </a:r>
          </a:p>
        </p:txBody>
      </p:sp>
      <p:sp>
        <p:nvSpPr>
          <p:cNvPr id="40" name="AutoShape 2"/>
          <p:cNvSpPr>
            <a:spLocks noChangeArrowheads="1"/>
          </p:cNvSpPr>
          <p:nvPr/>
        </p:nvSpPr>
        <p:spPr bwMode="gray">
          <a:xfrm>
            <a:off x="1785918" y="2500306"/>
            <a:ext cx="6215106" cy="785818"/>
          </a:xfrm>
          <a:prstGeom prst="roundRect">
            <a:avLst>
              <a:gd name="adj" fmla="val 11505"/>
            </a:avLst>
          </a:prstGeom>
          <a:solidFill>
            <a:schemeClr val="accent2">
              <a:lumMod val="40000"/>
              <a:lumOff val="60000"/>
            </a:schemeClr>
          </a:soli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"/>
          <p:cNvSpPr>
            <a:spLocks noChangeArrowheads="1"/>
          </p:cNvSpPr>
          <p:nvPr/>
        </p:nvSpPr>
        <p:spPr bwMode="gray">
          <a:xfrm>
            <a:off x="1785918" y="3643314"/>
            <a:ext cx="6215106" cy="714380"/>
          </a:xfrm>
          <a:prstGeom prst="roundRect">
            <a:avLst>
              <a:gd name="adj" fmla="val 11505"/>
            </a:avLst>
          </a:prstGeom>
          <a:solidFill>
            <a:schemeClr val="accent2">
              <a:lumMod val="40000"/>
              <a:lumOff val="60000"/>
            </a:schemeClr>
          </a:soli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2"/>
          <p:cNvSpPr>
            <a:spLocks noChangeArrowheads="1"/>
          </p:cNvSpPr>
          <p:nvPr/>
        </p:nvSpPr>
        <p:spPr bwMode="gray">
          <a:xfrm>
            <a:off x="1785918" y="4643446"/>
            <a:ext cx="6215106" cy="714380"/>
          </a:xfrm>
          <a:prstGeom prst="roundRect">
            <a:avLst>
              <a:gd name="adj" fmla="val 11505"/>
            </a:avLst>
          </a:prstGeom>
          <a:solidFill>
            <a:schemeClr val="accent2">
              <a:lumMod val="40000"/>
              <a:lumOff val="60000"/>
            </a:schemeClr>
          </a:soli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AutoShape 2"/>
          <p:cNvSpPr>
            <a:spLocks noChangeArrowheads="1"/>
          </p:cNvSpPr>
          <p:nvPr/>
        </p:nvSpPr>
        <p:spPr bwMode="gray">
          <a:xfrm>
            <a:off x="1785918" y="5857892"/>
            <a:ext cx="6215106" cy="714380"/>
          </a:xfrm>
          <a:prstGeom prst="roundRect">
            <a:avLst>
              <a:gd name="adj" fmla="val 11505"/>
            </a:avLst>
          </a:prstGeom>
          <a:solidFill>
            <a:schemeClr val="accent2">
              <a:lumMod val="40000"/>
              <a:lumOff val="60000"/>
            </a:schemeClr>
          </a:soli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AutoShape 10"/>
          <p:cNvSpPr>
            <a:spLocks noChangeArrowheads="1"/>
          </p:cNvSpPr>
          <p:nvPr/>
        </p:nvSpPr>
        <p:spPr bwMode="gray">
          <a:xfrm>
            <a:off x="1928794" y="2643182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5" name="AutoShape 10"/>
          <p:cNvSpPr>
            <a:spLocks noChangeArrowheads="1"/>
          </p:cNvSpPr>
          <p:nvPr/>
        </p:nvSpPr>
        <p:spPr bwMode="gray">
          <a:xfrm>
            <a:off x="1928794" y="3786190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" name="AutoShape 10"/>
          <p:cNvSpPr>
            <a:spLocks noChangeArrowheads="1"/>
          </p:cNvSpPr>
          <p:nvPr/>
        </p:nvSpPr>
        <p:spPr bwMode="gray">
          <a:xfrm>
            <a:off x="1928794" y="4786322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" name="AutoShape 10"/>
          <p:cNvSpPr>
            <a:spLocks noChangeArrowheads="1"/>
          </p:cNvSpPr>
          <p:nvPr/>
        </p:nvSpPr>
        <p:spPr bwMode="gray">
          <a:xfrm>
            <a:off x="1928794" y="607220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black">
          <a:xfrm>
            <a:off x="2500298" y="2571744"/>
            <a:ext cx="478634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1200" dirty="0" smtClean="0"/>
              <a:t>Поскольку </a:t>
            </a:r>
            <a:r>
              <a:rPr lang="ru-RU" sz="1200" b="1" i="1" dirty="0" smtClean="0"/>
              <a:t>запахи тесно связаны с памятью</a:t>
            </a:r>
            <a:r>
              <a:rPr lang="ru-RU" sz="1200" dirty="0" smtClean="0"/>
              <a:t> и быстрее всего пробуждают память, то возникнет прямая сигнальная связь: «определенный аромат = определенный товар»</a:t>
            </a:r>
            <a:endParaRPr lang="en-US" sz="1200" b="1" dirty="0"/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black">
          <a:xfrm>
            <a:off x="2500298" y="1500174"/>
            <a:ext cx="4929222" cy="10618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1200" b="1" i="1" dirty="0" smtClean="0"/>
              <a:t>Запах – великая сила</a:t>
            </a:r>
            <a:r>
              <a:rPr lang="ru-RU" sz="1200" b="1" dirty="0" smtClean="0"/>
              <a:t>,</a:t>
            </a:r>
            <a:r>
              <a:rPr lang="ru-RU" sz="1200" dirty="0" smtClean="0"/>
              <a:t> следовательно, при правильном его использовании, он будет дополнять и усиливать эффект от рекламы, в частности, визуальной.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b="1" dirty="0"/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black">
          <a:xfrm>
            <a:off x="2428860" y="3643314"/>
            <a:ext cx="5429288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1100" b="1" i="1" dirty="0" smtClean="0"/>
              <a:t>Впечатления людей от запахов эмоционально окрашены</a:t>
            </a:r>
            <a:r>
              <a:rPr lang="ru-RU" sz="1100" dirty="0" smtClean="0"/>
              <a:t>, и запахи влияют на </a:t>
            </a:r>
            <a:r>
              <a:rPr lang="ru-RU" sz="1100" dirty="0" err="1" smtClean="0"/>
              <a:t>психоэмоциональное</a:t>
            </a:r>
            <a:r>
              <a:rPr lang="ru-RU" sz="1100" dirty="0" smtClean="0"/>
              <a:t> состояние человека, следовательно, при сопровождении рекламы правильно подобранным запахом, можно создавать эмоционально положительное отношение к объекту рекламы</a:t>
            </a:r>
            <a:r>
              <a:rPr lang="en-US" sz="1100" b="1" dirty="0" smtClean="0"/>
              <a:t> </a:t>
            </a:r>
            <a:endParaRPr lang="en-US" sz="1100" b="1" dirty="0"/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black">
          <a:xfrm>
            <a:off x="2428860" y="4643446"/>
            <a:ext cx="5429288" cy="6001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1100" b="1" i="1" dirty="0" smtClean="0"/>
              <a:t>Запахи способны оказывать влияние</a:t>
            </a:r>
            <a:r>
              <a:rPr lang="ru-RU" sz="1100" b="1" dirty="0" smtClean="0"/>
              <a:t> </a:t>
            </a:r>
            <a:r>
              <a:rPr lang="ru-RU" sz="1100" dirty="0" smtClean="0"/>
              <a:t>на людей многими тонкими способами, которых они не осознают, возможно, при помощи этих тонких инструментов усиливать мотивационную составляющую воздействия рекламы.</a:t>
            </a:r>
            <a:endParaRPr lang="en-US" sz="1100" b="1" dirty="0"/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black">
          <a:xfrm>
            <a:off x="2571736" y="5857892"/>
            <a:ext cx="5429288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1100" b="1" i="1" dirty="0" smtClean="0"/>
              <a:t>В современном мире у людей перегружены зрительные и слуховые анализаторы</a:t>
            </a:r>
            <a:r>
              <a:rPr lang="ru-RU" sz="1100" b="1" dirty="0" smtClean="0"/>
              <a:t>,</a:t>
            </a:r>
            <a:r>
              <a:rPr lang="ru-RU" sz="1100" dirty="0" smtClean="0"/>
              <a:t> применение недоиспользованного обонятельного анализатора имеет большие перспективы и позволит добиться требуемого рекламного эффекта при помощи меньшего объема рекламы.</a:t>
            </a:r>
            <a:r>
              <a:rPr lang="en-US" sz="1100" b="1" dirty="0" smtClean="0"/>
              <a:t> </a:t>
            </a:r>
            <a:endParaRPr lang="en-US" sz="11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8"/>
          <p:cNvSpPr>
            <a:spLocks noChangeArrowheads="1"/>
          </p:cNvSpPr>
          <p:nvPr/>
        </p:nvSpPr>
        <p:spPr bwMode="gray">
          <a:xfrm>
            <a:off x="7143768" y="1000108"/>
            <a:ext cx="1857387" cy="2571768"/>
          </a:xfrm>
          <a:prstGeom prst="roundRect">
            <a:avLst>
              <a:gd name="adj" fmla="val 7574"/>
            </a:avLst>
          </a:prstGeom>
          <a:solidFill>
            <a:schemeClr val="accent4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gray">
          <a:xfrm>
            <a:off x="1000100" y="214290"/>
            <a:ext cx="7286676" cy="571504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r>
              <a:rPr lang="ru-RU" sz="3600" dirty="0" smtClean="0"/>
              <a:t>Парфюмерия</a:t>
            </a:r>
            <a:endParaRPr lang="en-US" sz="3600" b="1" dirty="0"/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gray">
          <a:xfrm>
            <a:off x="4786314" y="1500174"/>
            <a:ext cx="2286016" cy="2500330"/>
          </a:xfrm>
          <a:prstGeom prst="roundRect">
            <a:avLst>
              <a:gd name="adj" fmla="val 7574"/>
            </a:avLst>
          </a:prstGeom>
          <a:solidFill>
            <a:schemeClr val="accent3">
              <a:lumMod val="60000"/>
              <a:lumOff val="4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gray">
          <a:xfrm>
            <a:off x="5643570" y="4214794"/>
            <a:ext cx="2857520" cy="2643206"/>
          </a:xfrm>
          <a:prstGeom prst="roundRect">
            <a:avLst>
              <a:gd name="adj" fmla="val 7574"/>
            </a:avLst>
          </a:prstGeom>
          <a:solidFill>
            <a:schemeClr val="accent6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endParaRPr lang="en-US" sz="1600" b="1" dirty="0">
              <a:solidFill>
                <a:srgbClr val="F8F8F8"/>
              </a:solidFill>
            </a:endParaRPr>
          </a:p>
        </p:txBody>
      </p:sp>
      <p:pic>
        <p:nvPicPr>
          <p:cNvPr id="6" name="Рисунок 5" descr="Chanel_____5_4ac718e75e84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429520" y="1357298"/>
            <a:ext cx="1357322" cy="19047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goraroma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929322" y="4357694"/>
            <a:ext cx="2333628" cy="2333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logo0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857752" y="1714488"/>
            <a:ext cx="2071702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AutoShape 8"/>
          <p:cNvSpPr>
            <a:spLocks noChangeArrowheads="1"/>
          </p:cNvSpPr>
          <p:nvPr/>
        </p:nvSpPr>
        <p:spPr bwMode="gray">
          <a:xfrm>
            <a:off x="500034" y="1285860"/>
            <a:ext cx="3714776" cy="5429288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71612"/>
            <a:ext cx="3471858" cy="4554551"/>
          </a:xfrm>
        </p:spPr>
        <p:txBody>
          <a:bodyPr>
            <a:normAutofit fontScale="92500" lnSpcReduction="10000"/>
          </a:bodyPr>
          <a:lstStyle/>
          <a:p>
            <a:pPr algn="just" eaLnBrk="0" hangingPunct="0">
              <a:buFont typeface="Wingdings" pitchFamily="2" charset="2"/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Духи, как и перегонный аппарат, с помощью которого они были получены, изобрели арабские медики – только исходным сырьем служила не брага, а эссенция из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розовых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лепестков.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В современной парфюмерии используется самое разнообразное сырье: лепестки цветов, листья и стебли, ветви, кора, мхи и лишайники, смолы и бальзамы, плоды и цедра, семена и зёрна.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Для того, чтобы сохранить запах, используются фиксаторы: кедровое масло, гвоздика, мята и дубовый мох.</a:t>
            </a:r>
          </a:p>
          <a:p>
            <a:pPr algn="just" eaLnBrk="0" hangingPunct="0">
              <a:buFont typeface="Wingdings" pitchFamily="2" charset="2"/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В состав одних духов может входить до 300 веществ.</a:t>
            </a:r>
          </a:p>
          <a:p>
            <a:pPr algn="ctr" eaLnBrk="0" hangingPunct="0"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8"/>
          <p:cNvSpPr>
            <a:spLocks noGrp="1" noChangeArrowheads="1"/>
          </p:cNvSpPr>
          <p:nvPr>
            <p:ph sz="half" idx="2"/>
          </p:nvPr>
        </p:nvSpPr>
        <p:spPr bwMode="gray">
          <a:prstGeom prst="roundRect">
            <a:avLst>
              <a:gd name="adj" fmla="val 7574"/>
            </a:avLst>
          </a:prstGeom>
          <a:solidFill>
            <a:schemeClr val="accent4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endParaRPr lang="en-US" sz="1600" b="1" dirty="0">
              <a:solidFill>
                <a:srgbClr val="F8F8F8"/>
              </a:solidFill>
            </a:endParaRPr>
          </a:p>
        </p:txBody>
      </p:sp>
      <p:pic>
        <p:nvPicPr>
          <p:cNvPr id="9" name="Рисунок 8" descr="rinoplast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143504" y="2214554"/>
            <a:ext cx="1928826" cy="192882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http://www.dt.ua/img/st_img/2001/371/foto-full-33040-341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 bwMode="auto">
          <a:xfrm>
            <a:off x="5000628" y="2000240"/>
            <a:ext cx="3429024" cy="38372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AutoShape 8"/>
          <p:cNvSpPr>
            <a:spLocks noChangeArrowheads="1"/>
          </p:cNvSpPr>
          <p:nvPr/>
        </p:nvSpPr>
        <p:spPr bwMode="gray">
          <a:xfrm>
            <a:off x="428596" y="428604"/>
            <a:ext cx="8215370" cy="642942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ru-RU" sz="3200" b="1" dirty="0" smtClean="0"/>
              <a:t>Любовь с «первого нюха»</a:t>
            </a:r>
            <a:endParaRPr lang="en-US" sz="3200" b="1" dirty="0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gray">
          <a:xfrm>
            <a:off x="500034" y="1643050"/>
            <a:ext cx="3786214" cy="4572032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/>
              <a:t> </a:t>
            </a:r>
            <a:r>
              <a:rPr lang="ru-RU" sz="1400" dirty="0" smtClean="0"/>
              <a:t>Любовь с первого взгляда – миф!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400" dirty="0" smtClean="0"/>
              <a:t>Правильнее говорить о любви с первого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400" dirty="0" smtClean="0"/>
              <a:t>нюха,  как ни смешно это звучит. Ведь мы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400" dirty="0" smtClean="0"/>
              <a:t>находим свою вторую половинку благодаря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400" dirty="0" err="1" smtClean="0"/>
              <a:t>Вомероназальному</a:t>
            </a:r>
            <a:r>
              <a:rPr lang="ru-RU" sz="1400" dirty="0" smtClean="0"/>
              <a:t> органу, который </a:t>
            </a:r>
            <a:r>
              <a:rPr lang="ru-RU" sz="1400" dirty="0" err="1" smtClean="0"/>
              <a:t>распоз</a:t>
            </a:r>
            <a:r>
              <a:rPr lang="ru-RU" sz="1400" dirty="0" smtClean="0"/>
              <a:t>-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400" dirty="0" err="1" smtClean="0"/>
              <a:t>нает</a:t>
            </a:r>
            <a:r>
              <a:rPr lang="ru-RU" sz="1400" dirty="0" smtClean="0"/>
              <a:t>  половые аттрактанты – </a:t>
            </a:r>
            <a:r>
              <a:rPr lang="ru-RU" sz="1400" dirty="0" err="1" smtClean="0"/>
              <a:t>феромоны</a:t>
            </a:r>
            <a:r>
              <a:rPr lang="ru-RU" sz="1400" dirty="0" smtClean="0"/>
              <a:t>.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400" dirty="0" smtClean="0"/>
              <a:t>Сегодня ученые научились добывать столь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400" dirty="0" smtClean="0"/>
              <a:t> драгоценные </a:t>
            </a:r>
            <a:r>
              <a:rPr lang="ru-RU" sz="1400" dirty="0" err="1" smtClean="0"/>
              <a:t>феромоны</a:t>
            </a:r>
            <a:r>
              <a:rPr lang="ru-RU" sz="1400" dirty="0" smtClean="0"/>
              <a:t>. Они широко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400" dirty="0" smtClean="0"/>
              <a:t>используются в парфюмерии и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ru-RU" sz="1400" dirty="0" smtClean="0"/>
              <a:t>косметологии.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AutoShape 8"/>
          <p:cNvSpPr>
            <a:spLocks noChangeArrowheads="1"/>
          </p:cNvSpPr>
          <p:nvPr/>
        </p:nvSpPr>
        <p:spPr bwMode="gray">
          <a:xfrm>
            <a:off x="785786" y="2071678"/>
            <a:ext cx="7143800" cy="392909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95" name="AutoShape 8"/>
          <p:cNvSpPr>
            <a:spLocks noChangeArrowheads="1"/>
          </p:cNvSpPr>
          <p:nvPr/>
        </p:nvSpPr>
        <p:spPr bwMode="gray">
          <a:xfrm>
            <a:off x="285720" y="285728"/>
            <a:ext cx="8143932" cy="1071570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Опрос: «Как Вы относитесь к духам с </a:t>
            </a:r>
            <a:r>
              <a:rPr lang="ru-RU" sz="3200" dirty="0" err="1" smtClean="0"/>
              <a:t>феромонами</a:t>
            </a:r>
            <a:r>
              <a:rPr lang="ru-RU" sz="3200" dirty="0" smtClean="0"/>
              <a:t>?». Россия</a:t>
            </a:r>
            <a:endParaRPr lang="en-US" sz="3200" dirty="0"/>
          </a:p>
        </p:txBody>
      </p:sp>
      <p:sp>
        <p:nvSpPr>
          <p:cNvPr id="82948" name="Oval 4"/>
          <p:cNvSpPr>
            <a:spLocks noChangeArrowheads="1"/>
          </p:cNvSpPr>
          <p:nvPr/>
        </p:nvSpPr>
        <p:spPr bwMode="ltGray">
          <a:xfrm>
            <a:off x="1381125" y="3835400"/>
            <a:ext cx="3781425" cy="1096963"/>
          </a:xfrm>
          <a:prstGeom prst="ellipse">
            <a:avLst/>
          </a:prstGeom>
          <a:solidFill>
            <a:srgbClr val="1C1C1C">
              <a:alpha val="39999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949" name="Arc 5"/>
          <p:cNvSpPr>
            <a:spLocks/>
          </p:cNvSpPr>
          <p:nvPr/>
        </p:nvSpPr>
        <p:spPr bwMode="gray">
          <a:xfrm rot="16200000">
            <a:off x="2795588" y="2359025"/>
            <a:ext cx="1316037" cy="351631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3380 w 43200"/>
              <a:gd name="T1" fmla="*/ 39705 h 43200"/>
              <a:gd name="T2" fmla="*/ 38438 w 43200"/>
              <a:gd name="T3" fmla="*/ 35129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33380" y="39705"/>
                </a:moveTo>
                <a:cubicBezTo>
                  <a:pt x="29874" y="41985"/>
                  <a:pt x="25782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6520"/>
                  <a:pt x="41520" y="31293"/>
                  <a:pt x="38438" y="35129"/>
                </a:cubicBezTo>
              </a:path>
              <a:path w="43200" h="43200" stroke="0" extrusionOk="0">
                <a:moveTo>
                  <a:pt x="33380" y="39705"/>
                </a:moveTo>
                <a:cubicBezTo>
                  <a:pt x="29874" y="41985"/>
                  <a:pt x="25782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6520"/>
                  <a:pt x="41520" y="31293"/>
                  <a:pt x="38438" y="35129"/>
                </a:cubicBezTo>
                <a:lnTo>
                  <a:pt x="21600" y="21600"/>
                </a:lnTo>
                <a:close/>
              </a:path>
            </a:pathLst>
          </a:custGeom>
          <a:gradFill rotWithShape="1">
            <a:gsLst>
              <a:gs pos="0">
                <a:srgbClr val="969696"/>
              </a:gs>
              <a:gs pos="100000">
                <a:srgbClr val="969696">
                  <a:gamma/>
                  <a:shade val="46275"/>
                  <a:invGamma/>
                </a:srgbClr>
              </a:gs>
            </a:gsLst>
            <a:lin ang="2700000" scaled="1"/>
          </a:gradFill>
          <a:ln w="38100">
            <a:noFill/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950" name="Arc 6"/>
          <p:cNvSpPr>
            <a:spLocks/>
          </p:cNvSpPr>
          <p:nvPr/>
        </p:nvSpPr>
        <p:spPr bwMode="gray">
          <a:xfrm rot="16200000">
            <a:off x="2905125" y="2287588"/>
            <a:ext cx="1196975" cy="33845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8692 w 43200"/>
              <a:gd name="T1" fmla="*/ 42002 h 43200"/>
              <a:gd name="T2" fmla="*/ 31490 w 43200"/>
              <a:gd name="T3" fmla="*/ 40803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8692" y="42002"/>
                </a:moveTo>
                <a:cubicBezTo>
                  <a:pt x="26411" y="42795"/>
                  <a:pt x="240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688"/>
                  <a:pt x="38680" y="37099"/>
                  <a:pt x="31489" y="40802"/>
                </a:cubicBezTo>
              </a:path>
              <a:path w="43200" h="43200" stroke="0" extrusionOk="0">
                <a:moveTo>
                  <a:pt x="28692" y="42002"/>
                </a:moveTo>
                <a:cubicBezTo>
                  <a:pt x="26411" y="42795"/>
                  <a:pt x="240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688"/>
                  <a:pt x="38680" y="37099"/>
                  <a:pt x="31489" y="40802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38100">
            <a:noFill/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951" name="Arc 7"/>
          <p:cNvSpPr>
            <a:spLocks/>
          </p:cNvSpPr>
          <p:nvPr/>
        </p:nvSpPr>
        <p:spPr bwMode="ltGray">
          <a:xfrm rot="16200000">
            <a:off x="2813050" y="2414588"/>
            <a:ext cx="1195388" cy="32623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5027 w 43200"/>
              <a:gd name="T1" fmla="*/ 42175 h 42175"/>
              <a:gd name="T2" fmla="*/ 31490 w 43200"/>
              <a:gd name="T3" fmla="*/ 40803 h 42175"/>
              <a:gd name="T4" fmla="*/ 21600 w 43200"/>
              <a:gd name="T5" fmla="*/ 21600 h 42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2175" fill="none" extrusionOk="0">
                <a:moveTo>
                  <a:pt x="15026" y="42175"/>
                </a:moveTo>
                <a:cubicBezTo>
                  <a:pt x="6075" y="39315"/>
                  <a:pt x="0" y="309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688"/>
                  <a:pt x="38680" y="37099"/>
                  <a:pt x="31489" y="40802"/>
                </a:cubicBezTo>
              </a:path>
              <a:path w="43200" h="42175" stroke="0" extrusionOk="0">
                <a:moveTo>
                  <a:pt x="15026" y="42175"/>
                </a:moveTo>
                <a:cubicBezTo>
                  <a:pt x="6075" y="39315"/>
                  <a:pt x="0" y="309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688"/>
                  <a:pt x="38680" y="37099"/>
                  <a:pt x="31489" y="40802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38100">
            <a:noFill/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952" name="Arc 8"/>
          <p:cNvSpPr>
            <a:spLocks/>
          </p:cNvSpPr>
          <p:nvPr/>
        </p:nvSpPr>
        <p:spPr bwMode="gray">
          <a:xfrm rot="16200000">
            <a:off x="2751932" y="2456656"/>
            <a:ext cx="1227138" cy="315277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943 w 43200"/>
              <a:gd name="T1" fmla="*/ 37466 h 40803"/>
              <a:gd name="T2" fmla="*/ 31490 w 43200"/>
              <a:gd name="T3" fmla="*/ 40803 h 40803"/>
              <a:gd name="T4" fmla="*/ 21600 w 43200"/>
              <a:gd name="T5" fmla="*/ 21600 h 408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0803" fill="none" extrusionOk="0">
                <a:moveTo>
                  <a:pt x="6942" y="37466"/>
                </a:moveTo>
                <a:cubicBezTo>
                  <a:pt x="2516" y="33377"/>
                  <a:pt x="0" y="2762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688"/>
                  <a:pt x="38680" y="37099"/>
                  <a:pt x="31489" y="40802"/>
                </a:cubicBezTo>
              </a:path>
              <a:path w="43200" h="40803" stroke="0" extrusionOk="0">
                <a:moveTo>
                  <a:pt x="6942" y="37466"/>
                </a:moveTo>
                <a:cubicBezTo>
                  <a:pt x="2516" y="33377"/>
                  <a:pt x="0" y="2762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688"/>
                  <a:pt x="38680" y="37099"/>
                  <a:pt x="31489" y="40802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38100">
            <a:noFill/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4241800" y="4114800"/>
            <a:ext cx="719138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solidFill>
                  <a:srgbClr val="1C1C1C"/>
                </a:solidFill>
              </a:rPr>
              <a:t>10%</a:t>
            </a:r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5038725" y="4230688"/>
            <a:ext cx="0" cy="160337"/>
          </a:xfrm>
          <a:prstGeom prst="line">
            <a:avLst/>
          </a:prstGeom>
          <a:noFill/>
          <a:ln w="9525">
            <a:solidFill>
              <a:srgbClr val="1C1C1C">
                <a:alpha val="39999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 flipH="1">
            <a:off x="4679950" y="4454525"/>
            <a:ext cx="0" cy="112713"/>
          </a:xfrm>
          <a:prstGeom prst="line">
            <a:avLst/>
          </a:prstGeom>
          <a:noFill/>
          <a:ln w="9525">
            <a:solidFill>
              <a:srgbClr val="1C1C1C">
                <a:alpha val="39999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957" name="Line 13"/>
          <p:cNvSpPr>
            <a:spLocks noChangeShapeType="1"/>
          </p:cNvSpPr>
          <p:nvPr/>
        </p:nvSpPr>
        <p:spPr bwMode="gray">
          <a:xfrm flipH="1">
            <a:off x="2735263" y="4014788"/>
            <a:ext cx="879475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958" name="Arc 14"/>
          <p:cNvSpPr>
            <a:spLocks/>
          </p:cNvSpPr>
          <p:nvPr/>
        </p:nvSpPr>
        <p:spPr bwMode="gray">
          <a:xfrm rot="16200000">
            <a:off x="2769394" y="2086769"/>
            <a:ext cx="1533525" cy="3929063"/>
          </a:xfrm>
          <a:custGeom>
            <a:avLst/>
            <a:gdLst>
              <a:gd name="G0" fmla="+- 19812 0 0"/>
              <a:gd name="G1" fmla="+- 21600 0 0"/>
              <a:gd name="G2" fmla="+- 21600 0 0"/>
              <a:gd name="T0" fmla="*/ 0 w 41412"/>
              <a:gd name="T1" fmla="*/ 12994 h 41573"/>
              <a:gd name="T2" fmla="*/ 28035 w 41412"/>
              <a:gd name="T3" fmla="*/ 41573 h 41573"/>
              <a:gd name="T4" fmla="*/ 19812 w 41412"/>
              <a:gd name="T5" fmla="*/ 21600 h 4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412" h="41573" fill="none" extrusionOk="0">
                <a:moveTo>
                  <a:pt x="0" y="12994"/>
                </a:moveTo>
                <a:cubicBezTo>
                  <a:pt x="3427" y="5104"/>
                  <a:pt x="11209" y="-1"/>
                  <a:pt x="19812" y="0"/>
                </a:cubicBezTo>
                <a:cubicBezTo>
                  <a:pt x="31741" y="0"/>
                  <a:pt x="41412" y="9670"/>
                  <a:pt x="41412" y="21600"/>
                </a:cubicBezTo>
                <a:cubicBezTo>
                  <a:pt x="41412" y="30353"/>
                  <a:pt x="36129" y="38241"/>
                  <a:pt x="28035" y="41573"/>
                </a:cubicBezTo>
              </a:path>
              <a:path w="41412" h="41573" stroke="0" extrusionOk="0">
                <a:moveTo>
                  <a:pt x="0" y="12994"/>
                </a:moveTo>
                <a:cubicBezTo>
                  <a:pt x="3427" y="5104"/>
                  <a:pt x="11209" y="-1"/>
                  <a:pt x="19812" y="0"/>
                </a:cubicBezTo>
                <a:cubicBezTo>
                  <a:pt x="31741" y="0"/>
                  <a:pt x="41412" y="9670"/>
                  <a:pt x="41412" y="21600"/>
                </a:cubicBezTo>
                <a:cubicBezTo>
                  <a:pt x="41412" y="30353"/>
                  <a:pt x="36129" y="38241"/>
                  <a:pt x="28035" y="41573"/>
                </a:cubicBezTo>
                <a:lnTo>
                  <a:pt x="19812" y="216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38100">
            <a:noFill/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959" name="Freeform 15"/>
          <p:cNvSpPr>
            <a:spLocks/>
          </p:cNvSpPr>
          <p:nvPr/>
        </p:nvSpPr>
        <p:spPr bwMode="gray">
          <a:xfrm>
            <a:off x="5343525" y="3544888"/>
            <a:ext cx="195263" cy="255587"/>
          </a:xfrm>
          <a:custGeom>
            <a:avLst/>
            <a:gdLst/>
            <a:ahLst/>
            <a:cxnLst>
              <a:cxn ang="0">
                <a:pos x="133" y="72"/>
              </a:cxn>
              <a:cxn ang="0">
                <a:pos x="141" y="161"/>
              </a:cxn>
              <a:cxn ang="0">
                <a:pos x="15" y="186"/>
              </a:cxn>
              <a:cxn ang="0">
                <a:pos x="0" y="0"/>
              </a:cxn>
              <a:cxn ang="0">
                <a:pos x="133" y="72"/>
              </a:cxn>
            </a:cxnLst>
            <a:rect l="0" t="0" r="r" b="b"/>
            <a:pathLst>
              <a:path w="141" h="186">
                <a:moveTo>
                  <a:pt x="133" y="72"/>
                </a:moveTo>
                <a:lnTo>
                  <a:pt x="141" y="161"/>
                </a:lnTo>
                <a:lnTo>
                  <a:pt x="15" y="186"/>
                </a:lnTo>
                <a:lnTo>
                  <a:pt x="0" y="0"/>
                </a:lnTo>
                <a:lnTo>
                  <a:pt x="133" y="72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960" name="Arc 16"/>
          <p:cNvSpPr>
            <a:spLocks/>
          </p:cNvSpPr>
          <p:nvPr/>
        </p:nvSpPr>
        <p:spPr bwMode="gray">
          <a:xfrm rot="16200000">
            <a:off x="2783682" y="1940719"/>
            <a:ext cx="1524000" cy="3932237"/>
          </a:xfrm>
          <a:custGeom>
            <a:avLst/>
            <a:gdLst>
              <a:gd name="G0" fmla="+- 19534 0 0"/>
              <a:gd name="G1" fmla="+- 21600 0 0"/>
              <a:gd name="G2" fmla="+- 21600 0 0"/>
              <a:gd name="T0" fmla="*/ 0 w 41134"/>
              <a:gd name="T1" fmla="*/ 12382 h 41573"/>
              <a:gd name="T2" fmla="*/ 27757 w 41134"/>
              <a:gd name="T3" fmla="*/ 41573 h 41573"/>
              <a:gd name="T4" fmla="*/ 19534 w 41134"/>
              <a:gd name="T5" fmla="*/ 21600 h 4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134" h="41573" fill="none" extrusionOk="0">
                <a:moveTo>
                  <a:pt x="-1" y="12381"/>
                </a:moveTo>
                <a:cubicBezTo>
                  <a:pt x="3566" y="4822"/>
                  <a:pt x="11175" y="-1"/>
                  <a:pt x="19534" y="0"/>
                </a:cubicBezTo>
                <a:cubicBezTo>
                  <a:pt x="31463" y="0"/>
                  <a:pt x="41134" y="9670"/>
                  <a:pt x="41134" y="21600"/>
                </a:cubicBezTo>
                <a:cubicBezTo>
                  <a:pt x="41134" y="30353"/>
                  <a:pt x="35851" y="38241"/>
                  <a:pt x="27757" y="41573"/>
                </a:cubicBezTo>
              </a:path>
              <a:path w="41134" h="41573" stroke="0" extrusionOk="0">
                <a:moveTo>
                  <a:pt x="-1" y="12381"/>
                </a:moveTo>
                <a:cubicBezTo>
                  <a:pt x="3566" y="4822"/>
                  <a:pt x="11175" y="-1"/>
                  <a:pt x="19534" y="0"/>
                </a:cubicBezTo>
                <a:cubicBezTo>
                  <a:pt x="31463" y="0"/>
                  <a:pt x="41134" y="9670"/>
                  <a:pt x="41134" y="21600"/>
                </a:cubicBezTo>
                <a:cubicBezTo>
                  <a:pt x="41134" y="30353"/>
                  <a:pt x="35851" y="38241"/>
                  <a:pt x="27757" y="41573"/>
                </a:cubicBezTo>
                <a:lnTo>
                  <a:pt x="19534" y="216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9050">
            <a:noFill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961" name="Text Box 17"/>
          <p:cNvSpPr txBox="1">
            <a:spLocks noChangeArrowheads="1"/>
          </p:cNvSpPr>
          <p:nvPr/>
        </p:nvSpPr>
        <p:spPr bwMode="auto">
          <a:xfrm>
            <a:off x="3163888" y="3346450"/>
            <a:ext cx="812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000" b="1" dirty="0" smtClean="0">
                <a:solidFill>
                  <a:srgbClr val="000000"/>
                </a:solidFill>
              </a:rPr>
              <a:t>70</a:t>
            </a:r>
            <a:r>
              <a:rPr lang="en-US" sz="2000" b="1" dirty="0" smtClean="0">
                <a:solidFill>
                  <a:srgbClr val="1C1C1C"/>
                </a:solidFill>
              </a:rPr>
              <a:t> %</a:t>
            </a:r>
            <a:endParaRPr lang="en-US" sz="2000" b="1" dirty="0">
              <a:solidFill>
                <a:srgbClr val="000000"/>
              </a:solidFill>
            </a:endParaRPr>
          </a:p>
        </p:txBody>
      </p:sp>
      <p:cxnSp>
        <p:nvCxnSpPr>
          <p:cNvPr id="82962" name="AutoShape 18"/>
          <p:cNvCxnSpPr>
            <a:cxnSpLocks noChangeShapeType="1"/>
            <a:endCxn id="82961" idx="3"/>
          </p:cNvCxnSpPr>
          <p:nvPr/>
        </p:nvCxnSpPr>
        <p:spPr bwMode="auto">
          <a:xfrm rot="10800000" flipV="1">
            <a:off x="3976688" y="2778125"/>
            <a:ext cx="2093912" cy="7667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82964" name="Text Box 20"/>
          <p:cNvSpPr txBox="1">
            <a:spLocks noChangeArrowheads="1"/>
          </p:cNvSpPr>
          <p:nvPr/>
        </p:nvSpPr>
        <p:spPr bwMode="auto">
          <a:xfrm>
            <a:off x="3433762" y="4214813"/>
            <a:ext cx="709609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 smtClean="0">
                <a:solidFill>
                  <a:srgbClr val="1C1C1C"/>
                </a:solidFill>
              </a:rPr>
              <a:t>2</a:t>
            </a:r>
            <a:r>
              <a:rPr lang="ru-RU" sz="1400" b="1" dirty="0" smtClean="0">
                <a:solidFill>
                  <a:srgbClr val="1C1C1C"/>
                </a:solidFill>
              </a:rPr>
              <a:t>3,5</a:t>
            </a:r>
            <a:r>
              <a:rPr lang="en-US" sz="1400" b="1" dirty="0" smtClean="0">
                <a:solidFill>
                  <a:srgbClr val="1C1C1C"/>
                </a:solidFill>
              </a:rPr>
              <a:t>%</a:t>
            </a:r>
            <a:endParaRPr lang="en-US" sz="1400" b="1" dirty="0">
              <a:solidFill>
                <a:srgbClr val="1C1C1C"/>
              </a:solidFill>
            </a:endParaRPr>
          </a:p>
        </p:txBody>
      </p:sp>
      <p:grpSp>
        <p:nvGrpSpPr>
          <p:cNvPr id="82965" name="Group 21"/>
          <p:cNvGrpSpPr>
            <a:grpSpLocks/>
          </p:cNvGrpSpPr>
          <p:nvPr/>
        </p:nvGrpSpPr>
        <p:grpSpPr bwMode="auto">
          <a:xfrm>
            <a:off x="6070600" y="2593975"/>
            <a:ext cx="1758950" cy="419100"/>
            <a:chOff x="816" y="2304"/>
            <a:chExt cx="1440" cy="448"/>
          </a:xfrm>
        </p:grpSpPr>
        <p:sp>
          <p:nvSpPr>
            <p:cNvPr id="82966" name="Freeform 22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/>
              <a:ahLst/>
              <a:cxnLst>
                <a:cxn ang="0">
                  <a:pos x="1120" y="252"/>
                </a:cxn>
                <a:cxn ang="0">
                  <a:pos x="1116" y="250"/>
                </a:cxn>
                <a:cxn ang="0">
                  <a:pos x="1100" y="246"/>
                </a:cxn>
                <a:cxn ang="0">
                  <a:pos x="1074" y="240"/>
                </a:cxn>
                <a:cxn ang="0">
                  <a:pos x="1038" y="232"/>
                </a:cxn>
                <a:cxn ang="0">
                  <a:pos x="992" y="222"/>
                </a:cxn>
                <a:cxn ang="0">
                  <a:pos x="938" y="212"/>
                </a:cxn>
                <a:cxn ang="0">
                  <a:pos x="876" y="204"/>
                </a:cxn>
                <a:cxn ang="0">
                  <a:pos x="806" y="196"/>
                </a:cxn>
                <a:cxn ang="0">
                  <a:pos x="730" y="190"/>
                </a:cxn>
                <a:cxn ang="0">
                  <a:pos x="646" y="184"/>
                </a:cxn>
                <a:cxn ang="0">
                  <a:pos x="556" y="184"/>
                </a:cxn>
                <a:cxn ang="0">
                  <a:pos x="466" y="184"/>
                </a:cxn>
                <a:cxn ang="0">
                  <a:pos x="384" y="190"/>
                </a:cxn>
                <a:cxn ang="0">
                  <a:pos x="308" y="196"/>
                </a:cxn>
                <a:cxn ang="0">
                  <a:pos x="238" y="204"/>
                </a:cxn>
                <a:cxn ang="0">
                  <a:pos x="178" y="212"/>
                </a:cxn>
                <a:cxn ang="0">
                  <a:pos x="126" y="222"/>
                </a:cxn>
                <a:cxn ang="0">
                  <a:pos x="82" y="232"/>
                </a:cxn>
                <a:cxn ang="0">
                  <a:pos x="46" y="240"/>
                </a:cxn>
                <a:cxn ang="0">
                  <a:pos x="20" y="246"/>
                </a:cxn>
                <a:cxn ang="0">
                  <a:pos x="6" y="250"/>
                </a:cxn>
                <a:cxn ang="0">
                  <a:pos x="0" y="252"/>
                </a:cxn>
                <a:cxn ang="0">
                  <a:pos x="0" y="62"/>
                </a:cxn>
                <a:cxn ang="0">
                  <a:pos x="560" y="0"/>
                </a:cxn>
                <a:cxn ang="0">
                  <a:pos x="1120" y="62"/>
                </a:cxn>
                <a:cxn ang="0">
                  <a:pos x="1120" y="252"/>
                </a:cxn>
                <a:cxn ang="0">
                  <a:pos x="1120" y="252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000000"/>
                </a:gs>
                <a:gs pos="100000">
                  <a:srgbClr val="000000">
                    <a:gamma/>
                    <a:shade val="78824"/>
                    <a:invGamma/>
                  </a:srgb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67" name="Rectangle 23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dirty="0" smtClean="0">
                  <a:solidFill>
                    <a:srgbClr val="000000"/>
                  </a:solidFill>
                </a:rPr>
                <a:t>Отрицательно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2971" name="Group 27"/>
          <p:cNvGrpSpPr>
            <a:grpSpLocks/>
          </p:cNvGrpSpPr>
          <p:nvPr/>
        </p:nvGrpSpPr>
        <p:grpSpPr bwMode="auto">
          <a:xfrm>
            <a:off x="4357688" y="4827588"/>
            <a:ext cx="3000394" cy="601676"/>
            <a:chOff x="816" y="2304"/>
            <a:chExt cx="1440" cy="448"/>
          </a:xfrm>
        </p:grpSpPr>
        <p:sp>
          <p:nvSpPr>
            <p:cNvPr id="82972" name="Freeform 28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/>
              <a:ahLst/>
              <a:cxnLst>
                <a:cxn ang="0">
                  <a:pos x="1120" y="252"/>
                </a:cxn>
                <a:cxn ang="0">
                  <a:pos x="1116" y="250"/>
                </a:cxn>
                <a:cxn ang="0">
                  <a:pos x="1100" y="246"/>
                </a:cxn>
                <a:cxn ang="0">
                  <a:pos x="1074" y="240"/>
                </a:cxn>
                <a:cxn ang="0">
                  <a:pos x="1038" y="232"/>
                </a:cxn>
                <a:cxn ang="0">
                  <a:pos x="992" y="222"/>
                </a:cxn>
                <a:cxn ang="0">
                  <a:pos x="938" y="212"/>
                </a:cxn>
                <a:cxn ang="0">
                  <a:pos x="876" y="204"/>
                </a:cxn>
                <a:cxn ang="0">
                  <a:pos x="806" y="196"/>
                </a:cxn>
                <a:cxn ang="0">
                  <a:pos x="730" y="190"/>
                </a:cxn>
                <a:cxn ang="0">
                  <a:pos x="646" y="184"/>
                </a:cxn>
                <a:cxn ang="0">
                  <a:pos x="556" y="184"/>
                </a:cxn>
                <a:cxn ang="0">
                  <a:pos x="466" y="184"/>
                </a:cxn>
                <a:cxn ang="0">
                  <a:pos x="384" y="190"/>
                </a:cxn>
                <a:cxn ang="0">
                  <a:pos x="308" y="196"/>
                </a:cxn>
                <a:cxn ang="0">
                  <a:pos x="238" y="204"/>
                </a:cxn>
                <a:cxn ang="0">
                  <a:pos x="178" y="212"/>
                </a:cxn>
                <a:cxn ang="0">
                  <a:pos x="126" y="222"/>
                </a:cxn>
                <a:cxn ang="0">
                  <a:pos x="82" y="232"/>
                </a:cxn>
                <a:cxn ang="0">
                  <a:pos x="46" y="240"/>
                </a:cxn>
                <a:cxn ang="0">
                  <a:pos x="20" y="246"/>
                </a:cxn>
                <a:cxn ang="0">
                  <a:pos x="6" y="250"/>
                </a:cxn>
                <a:cxn ang="0">
                  <a:pos x="0" y="252"/>
                </a:cxn>
                <a:cxn ang="0">
                  <a:pos x="0" y="62"/>
                </a:cxn>
                <a:cxn ang="0">
                  <a:pos x="560" y="0"/>
                </a:cxn>
                <a:cxn ang="0">
                  <a:pos x="1120" y="62"/>
                </a:cxn>
                <a:cxn ang="0">
                  <a:pos x="1120" y="252"/>
                </a:cxn>
                <a:cxn ang="0">
                  <a:pos x="1120" y="252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000000"/>
                </a:gs>
                <a:gs pos="100000">
                  <a:srgbClr val="000000">
                    <a:gamma/>
                    <a:shade val="78824"/>
                    <a:invGamma/>
                  </a:srgb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73" name="Rectangle 29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dirty="0" smtClean="0">
                  <a:solidFill>
                    <a:srgbClr val="000000"/>
                  </a:solidFill>
                </a:rPr>
                <a:t>Пользуюсь, помогает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2974" name="Group 30"/>
          <p:cNvGrpSpPr>
            <a:grpSpLocks/>
          </p:cNvGrpSpPr>
          <p:nvPr/>
        </p:nvGrpSpPr>
        <p:grpSpPr bwMode="auto">
          <a:xfrm>
            <a:off x="1452563" y="5037138"/>
            <a:ext cx="1758950" cy="419100"/>
            <a:chOff x="816" y="2304"/>
            <a:chExt cx="1440" cy="448"/>
          </a:xfrm>
          <a:solidFill>
            <a:schemeClr val="accent4">
              <a:lumMod val="75000"/>
            </a:schemeClr>
          </a:solidFill>
        </p:grpSpPr>
        <p:sp>
          <p:nvSpPr>
            <p:cNvPr id="82975" name="Freeform 31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/>
              <a:ahLst/>
              <a:cxnLst>
                <a:cxn ang="0">
                  <a:pos x="1120" y="252"/>
                </a:cxn>
                <a:cxn ang="0">
                  <a:pos x="1116" y="250"/>
                </a:cxn>
                <a:cxn ang="0">
                  <a:pos x="1100" y="246"/>
                </a:cxn>
                <a:cxn ang="0">
                  <a:pos x="1074" y="240"/>
                </a:cxn>
                <a:cxn ang="0">
                  <a:pos x="1038" y="232"/>
                </a:cxn>
                <a:cxn ang="0">
                  <a:pos x="992" y="222"/>
                </a:cxn>
                <a:cxn ang="0">
                  <a:pos x="938" y="212"/>
                </a:cxn>
                <a:cxn ang="0">
                  <a:pos x="876" y="204"/>
                </a:cxn>
                <a:cxn ang="0">
                  <a:pos x="806" y="196"/>
                </a:cxn>
                <a:cxn ang="0">
                  <a:pos x="730" y="190"/>
                </a:cxn>
                <a:cxn ang="0">
                  <a:pos x="646" y="184"/>
                </a:cxn>
                <a:cxn ang="0">
                  <a:pos x="556" y="184"/>
                </a:cxn>
                <a:cxn ang="0">
                  <a:pos x="466" y="184"/>
                </a:cxn>
                <a:cxn ang="0">
                  <a:pos x="384" y="190"/>
                </a:cxn>
                <a:cxn ang="0">
                  <a:pos x="308" y="196"/>
                </a:cxn>
                <a:cxn ang="0">
                  <a:pos x="238" y="204"/>
                </a:cxn>
                <a:cxn ang="0">
                  <a:pos x="178" y="212"/>
                </a:cxn>
                <a:cxn ang="0">
                  <a:pos x="126" y="222"/>
                </a:cxn>
                <a:cxn ang="0">
                  <a:pos x="82" y="232"/>
                </a:cxn>
                <a:cxn ang="0">
                  <a:pos x="46" y="240"/>
                </a:cxn>
                <a:cxn ang="0">
                  <a:pos x="20" y="246"/>
                </a:cxn>
                <a:cxn ang="0">
                  <a:pos x="6" y="250"/>
                </a:cxn>
                <a:cxn ang="0">
                  <a:pos x="0" y="252"/>
                </a:cxn>
                <a:cxn ang="0">
                  <a:pos x="0" y="62"/>
                </a:cxn>
                <a:cxn ang="0">
                  <a:pos x="560" y="0"/>
                </a:cxn>
                <a:cxn ang="0">
                  <a:pos x="1120" y="62"/>
                </a:cxn>
                <a:cxn ang="0">
                  <a:pos x="1120" y="252"/>
                </a:cxn>
                <a:cxn ang="0">
                  <a:pos x="1120" y="252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lnTo>
                    <a:pt x="1120" y="25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76" name="Rectangle 32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dirty="0" smtClean="0">
                  <a:solidFill>
                    <a:srgbClr val="000000"/>
                  </a:solidFill>
                </a:rPr>
                <a:t>Положительно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82977" name="AutoShape 33"/>
          <p:cNvCxnSpPr>
            <a:cxnSpLocks noChangeShapeType="1"/>
            <a:stCxn id="82973" idx="0"/>
            <a:endCxn id="82953" idx="3"/>
          </p:cNvCxnSpPr>
          <p:nvPr/>
        </p:nvCxnSpPr>
        <p:spPr bwMode="auto">
          <a:xfrm rot="16200000" flipV="1">
            <a:off x="5129218" y="4098920"/>
            <a:ext cx="560388" cy="89694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82978" name="AutoShape 34"/>
          <p:cNvCxnSpPr>
            <a:cxnSpLocks noChangeShapeType="1"/>
            <a:stCxn id="82976" idx="3"/>
            <a:endCxn id="82964" idx="2"/>
          </p:cNvCxnSpPr>
          <p:nvPr/>
        </p:nvCxnSpPr>
        <p:spPr bwMode="auto">
          <a:xfrm flipV="1">
            <a:off x="3211513" y="4522590"/>
            <a:ext cx="577054" cy="69837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82982" name="Group 38"/>
          <p:cNvGrpSpPr>
            <a:grpSpLocks/>
          </p:cNvGrpSpPr>
          <p:nvPr/>
        </p:nvGrpSpPr>
        <p:grpSpPr bwMode="auto">
          <a:xfrm>
            <a:off x="2306638" y="2725738"/>
            <a:ext cx="923925" cy="1123950"/>
            <a:chOff x="1008" y="1296"/>
            <a:chExt cx="891" cy="983"/>
          </a:xfrm>
          <a:solidFill>
            <a:schemeClr val="accent3">
              <a:lumMod val="75000"/>
            </a:schemeClr>
          </a:solidFill>
        </p:grpSpPr>
        <p:grpSp>
          <p:nvGrpSpPr>
            <p:cNvPr id="82983" name="Group 39"/>
            <p:cNvGrpSpPr>
              <a:grpSpLocks/>
            </p:cNvGrpSpPr>
            <p:nvPr/>
          </p:nvGrpSpPr>
          <p:grpSpPr bwMode="auto">
            <a:xfrm>
              <a:off x="1067" y="1298"/>
              <a:ext cx="828" cy="981"/>
              <a:chOff x="1175" y="3418"/>
              <a:chExt cx="381" cy="436"/>
            </a:xfrm>
            <a:grpFill/>
          </p:grpSpPr>
          <p:sp>
            <p:nvSpPr>
              <p:cNvPr id="82984" name="Freeform 40"/>
              <p:cNvSpPr>
                <a:spLocks/>
              </p:cNvSpPr>
              <p:nvPr/>
            </p:nvSpPr>
            <p:spPr bwMode="gray">
              <a:xfrm>
                <a:off x="1175" y="3589"/>
                <a:ext cx="381" cy="265"/>
              </a:xfrm>
              <a:custGeom>
                <a:avLst/>
                <a:gdLst/>
                <a:ahLst/>
                <a:cxnLst>
                  <a:cxn ang="0">
                    <a:pos x="327" y="12"/>
                  </a:cxn>
                  <a:cxn ang="0">
                    <a:pos x="52" y="439"/>
                  </a:cxn>
                  <a:cxn ang="0">
                    <a:pos x="584" y="439"/>
                  </a:cxn>
                  <a:cxn ang="0">
                    <a:pos x="327" y="12"/>
                  </a:cxn>
                </a:cxnLst>
                <a:rect l="0" t="0" r="r" b="b"/>
                <a:pathLst>
                  <a:path w="630" h="439">
                    <a:moveTo>
                      <a:pt x="327" y="12"/>
                    </a:moveTo>
                    <a:cubicBezTo>
                      <a:pt x="57" y="0"/>
                      <a:pt x="0" y="366"/>
                      <a:pt x="52" y="439"/>
                    </a:cubicBezTo>
                    <a:lnTo>
                      <a:pt x="584" y="439"/>
                    </a:lnTo>
                    <a:cubicBezTo>
                      <a:pt x="630" y="368"/>
                      <a:pt x="597" y="24"/>
                      <a:pt x="327" y="12"/>
                    </a:cubicBezTo>
                    <a:close/>
                  </a:path>
                </a:pathLst>
              </a:custGeom>
              <a:grpFill/>
              <a:ln w="9525" cap="flat" cmpd="sng">
                <a:noFill/>
                <a:prstDash val="solid"/>
                <a:round/>
                <a:headEnd/>
                <a:tailEnd/>
              </a:ln>
              <a:effectLst/>
              <a:scene3d>
                <a:camera prst="legacyPerspectiveTopRight"/>
                <a:lightRig rig="legacyFlat2" dir="b"/>
              </a:scene3d>
              <a:sp3d extrusionH="227000" prstMaterial="legacyMatte">
                <a:bevelT w="13500" h="13500" prst="angle"/>
                <a:bevelB w="13500" h="13500" prst="angle"/>
                <a:extrusionClr>
                  <a:srgbClr val="077F07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ru-RU"/>
              </a:p>
            </p:txBody>
          </p:sp>
          <p:sp>
            <p:nvSpPr>
              <p:cNvPr id="82985" name="Oval 41"/>
              <p:cNvSpPr>
                <a:spLocks noChangeArrowheads="1"/>
              </p:cNvSpPr>
              <p:nvPr/>
            </p:nvSpPr>
            <p:spPr bwMode="gray">
              <a:xfrm>
                <a:off x="1278" y="3418"/>
                <a:ext cx="185" cy="195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  <a:effectLst/>
              <a:scene3d>
                <a:camera prst="legacyPerspectiveTopRight"/>
                <a:lightRig rig="legacyFlat2" dir="b"/>
              </a:scene3d>
              <a:sp3d extrusionH="227000" prstMaterial="legacyMatte">
                <a:bevelT w="13500" h="13500" prst="angle"/>
                <a:bevelB w="13500" h="13500" prst="angle"/>
                <a:extrusionClr>
                  <a:srgbClr val="077F07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ru-RU"/>
              </a:p>
            </p:txBody>
          </p:sp>
        </p:grpSp>
        <p:sp>
          <p:nvSpPr>
            <p:cNvPr id="82986" name="Freeform 42"/>
            <p:cNvSpPr>
              <a:spLocks/>
            </p:cNvSpPr>
            <p:nvPr/>
          </p:nvSpPr>
          <p:spPr bwMode="gray">
            <a:xfrm>
              <a:off x="1072" y="1679"/>
              <a:ext cx="827" cy="598"/>
            </a:xfrm>
            <a:custGeom>
              <a:avLst/>
              <a:gdLst/>
              <a:ahLst/>
              <a:cxnLst>
                <a:cxn ang="0">
                  <a:pos x="327" y="12"/>
                </a:cxn>
                <a:cxn ang="0">
                  <a:pos x="52" y="439"/>
                </a:cxn>
                <a:cxn ang="0">
                  <a:pos x="584" y="439"/>
                </a:cxn>
                <a:cxn ang="0">
                  <a:pos x="327" y="12"/>
                </a:cxn>
              </a:cxnLst>
              <a:rect l="0" t="0" r="r" b="b"/>
              <a:pathLst>
                <a:path w="630" h="439">
                  <a:moveTo>
                    <a:pt x="327" y="12"/>
                  </a:moveTo>
                  <a:cubicBezTo>
                    <a:pt x="57" y="0"/>
                    <a:pt x="0" y="366"/>
                    <a:pt x="52" y="439"/>
                  </a:cubicBezTo>
                  <a:lnTo>
                    <a:pt x="584" y="439"/>
                  </a:lnTo>
                  <a:cubicBezTo>
                    <a:pt x="630" y="368"/>
                    <a:pt x="597" y="24"/>
                    <a:pt x="327" y="12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87" name="Freeform 43"/>
            <p:cNvSpPr>
              <a:spLocks/>
            </p:cNvSpPr>
            <p:nvPr/>
          </p:nvSpPr>
          <p:spPr bwMode="gray">
            <a:xfrm>
              <a:off x="1234" y="1717"/>
              <a:ext cx="510" cy="190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88" name="Oval 44"/>
            <p:cNvSpPr>
              <a:spLocks noChangeArrowheads="1"/>
            </p:cNvSpPr>
            <p:nvPr/>
          </p:nvSpPr>
          <p:spPr bwMode="gray">
            <a:xfrm>
              <a:off x="1295" y="1296"/>
              <a:ext cx="403" cy="44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89" name="Freeform 45"/>
            <p:cNvSpPr>
              <a:spLocks/>
            </p:cNvSpPr>
            <p:nvPr/>
          </p:nvSpPr>
          <p:spPr bwMode="gray">
            <a:xfrm>
              <a:off x="1336" y="1303"/>
              <a:ext cx="319" cy="145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2990" name="Group 46"/>
            <p:cNvGrpSpPr>
              <a:grpSpLocks/>
            </p:cNvGrpSpPr>
            <p:nvPr/>
          </p:nvGrpSpPr>
          <p:grpSpPr bwMode="auto">
            <a:xfrm rot="20302575" flipH="1">
              <a:off x="1225" y="1357"/>
              <a:ext cx="349" cy="119"/>
              <a:chOff x="2532" y="1051"/>
              <a:chExt cx="893" cy="246"/>
            </a:xfrm>
            <a:grpFill/>
          </p:grpSpPr>
          <p:grpSp>
            <p:nvGrpSpPr>
              <p:cNvPr id="82991" name="Group 47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  <a:grpFill/>
            </p:grpSpPr>
            <p:sp>
              <p:nvSpPr>
                <p:cNvPr id="82992" name="AutoShape 48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993" name="AutoShape 49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994" name="AutoShape 50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995" name="AutoShape 51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2996" name="Group 52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  <a:grpFill/>
            </p:grpSpPr>
            <p:sp>
              <p:nvSpPr>
                <p:cNvPr id="82997" name="AutoShape 53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998" name="AutoShape 54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999" name="AutoShape 55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00" name="AutoShape 56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83001" name="Group 57"/>
            <p:cNvGrpSpPr>
              <a:grpSpLocks/>
            </p:cNvGrpSpPr>
            <p:nvPr/>
          </p:nvGrpSpPr>
          <p:grpSpPr bwMode="auto">
            <a:xfrm rot="19687084" flipH="1">
              <a:off x="1008" y="1816"/>
              <a:ext cx="508" cy="120"/>
              <a:chOff x="2532" y="1051"/>
              <a:chExt cx="893" cy="246"/>
            </a:xfrm>
            <a:grpFill/>
          </p:grpSpPr>
          <p:grpSp>
            <p:nvGrpSpPr>
              <p:cNvPr id="83002" name="Group 58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  <a:grpFill/>
            </p:grpSpPr>
            <p:sp>
              <p:nvSpPr>
                <p:cNvPr id="83003" name="AutoShape 59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04" name="AutoShape 60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05" name="AutoShape 61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06" name="AutoShape 62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3007" name="Group 63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  <a:grpFill/>
            </p:grpSpPr>
            <p:sp>
              <p:nvSpPr>
                <p:cNvPr id="83008" name="AutoShape 64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09" name="AutoShape 65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10" name="AutoShape 66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11" name="AutoShape 67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83013" name="Group 69"/>
          <p:cNvGrpSpPr>
            <a:grpSpLocks/>
          </p:cNvGrpSpPr>
          <p:nvPr/>
        </p:nvGrpSpPr>
        <p:grpSpPr bwMode="auto">
          <a:xfrm>
            <a:off x="1843088" y="2725738"/>
            <a:ext cx="925512" cy="1123950"/>
            <a:chOff x="1008" y="1296"/>
            <a:chExt cx="891" cy="983"/>
          </a:xfrm>
          <a:solidFill>
            <a:schemeClr val="accent2">
              <a:lumMod val="60000"/>
              <a:lumOff val="40000"/>
            </a:schemeClr>
          </a:solidFill>
        </p:grpSpPr>
        <p:grpSp>
          <p:nvGrpSpPr>
            <p:cNvPr id="83014" name="Group 70"/>
            <p:cNvGrpSpPr>
              <a:grpSpLocks/>
            </p:cNvGrpSpPr>
            <p:nvPr/>
          </p:nvGrpSpPr>
          <p:grpSpPr bwMode="auto">
            <a:xfrm>
              <a:off x="1067" y="1298"/>
              <a:ext cx="828" cy="981"/>
              <a:chOff x="1175" y="3418"/>
              <a:chExt cx="381" cy="436"/>
            </a:xfrm>
            <a:grpFill/>
          </p:grpSpPr>
          <p:sp>
            <p:nvSpPr>
              <p:cNvPr id="83015" name="Freeform 71"/>
              <p:cNvSpPr>
                <a:spLocks/>
              </p:cNvSpPr>
              <p:nvPr/>
            </p:nvSpPr>
            <p:spPr bwMode="gray">
              <a:xfrm>
                <a:off x="1175" y="3589"/>
                <a:ext cx="381" cy="265"/>
              </a:xfrm>
              <a:custGeom>
                <a:avLst/>
                <a:gdLst/>
                <a:ahLst/>
                <a:cxnLst>
                  <a:cxn ang="0">
                    <a:pos x="327" y="12"/>
                  </a:cxn>
                  <a:cxn ang="0">
                    <a:pos x="52" y="439"/>
                  </a:cxn>
                  <a:cxn ang="0">
                    <a:pos x="584" y="439"/>
                  </a:cxn>
                  <a:cxn ang="0">
                    <a:pos x="327" y="12"/>
                  </a:cxn>
                </a:cxnLst>
                <a:rect l="0" t="0" r="r" b="b"/>
                <a:pathLst>
                  <a:path w="630" h="439">
                    <a:moveTo>
                      <a:pt x="327" y="12"/>
                    </a:moveTo>
                    <a:cubicBezTo>
                      <a:pt x="57" y="0"/>
                      <a:pt x="0" y="366"/>
                      <a:pt x="52" y="439"/>
                    </a:cubicBezTo>
                    <a:lnTo>
                      <a:pt x="584" y="439"/>
                    </a:lnTo>
                    <a:cubicBezTo>
                      <a:pt x="630" y="368"/>
                      <a:pt x="597" y="24"/>
                      <a:pt x="327" y="12"/>
                    </a:cubicBezTo>
                    <a:close/>
                  </a:path>
                </a:pathLst>
              </a:custGeom>
              <a:grpFill/>
              <a:ln w="9525" cap="flat" cmpd="sng">
                <a:noFill/>
                <a:prstDash val="solid"/>
                <a:round/>
                <a:headEnd/>
                <a:tailEnd/>
              </a:ln>
              <a:effectLst/>
              <a:scene3d>
                <a:camera prst="legacyPerspectiveTopRight"/>
                <a:lightRig rig="legacyFlat2" dir="b"/>
              </a:scene3d>
              <a:sp3d extrusionH="227000" prstMaterial="legacyMatte">
                <a:bevelT w="13500" h="13500" prst="angle"/>
                <a:bevelB w="13500" h="13500" prst="angle"/>
                <a:extrusionClr>
                  <a:srgbClr val="077F07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ru-RU"/>
              </a:p>
            </p:txBody>
          </p:sp>
          <p:sp>
            <p:nvSpPr>
              <p:cNvPr id="83016" name="Oval 72"/>
              <p:cNvSpPr>
                <a:spLocks noChangeArrowheads="1"/>
              </p:cNvSpPr>
              <p:nvPr/>
            </p:nvSpPr>
            <p:spPr bwMode="gray">
              <a:xfrm>
                <a:off x="1278" y="3418"/>
                <a:ext cx="185" cy="195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  <a:effectLst/>
              <a:scene3d>
                <a:camera prst="legacyPerspectiveTopRight"/>
                <a:lightRig rig="legacyFlat2" dir="b"/>
              </a:scene3d>
              <a:sp3d extrusionH="227000" prstMaterial="legacyMatte">
                <a:bevelT w="13500" h="13500" prst="angle"/>
                <a:bevelB w="13500" h="13500" prst="angle"/>
                <a:extrusionClr>
                  <a:srgbClr val="077F07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ru-RU"/>
              </a:p>
            </p:txBody>
          </p:sp>
        </p:grpSp>
        <p:sp>
          <p:nvSpPr>
            <p:cNvPr id="83017" name="Freeform 73"/>
            <p:cNvSpPr>
              <a:spLocks/>
            </p:cNvSpPr>
            <p:nvPr/>
          </p:nvSpPr>
          <p:spPr bwMode="gray">
            <a:xfrm>
              <a:off x="1072" y="1679"/>
              <a:ext cx="827" cy="598"/>
            </a:xfrm>
            <a:custGeom>
              <a:avLst/>
              <a:gdLst/>
              <a:ahLst/>
              <a:cxnLst>
                <a:cxn ang="0">
                  <a:pos x="327" y="12"/>
                </a:cxn>
                <a:cxn ang="0">
                  <a:pos x="52" y="439"/>
                </a:cxn>
                <a:cxn ang="0">
                  <a:pos x="584" y="439"/>
                </a:cxn>
                <a:cxn ang="0">
                  <a:pos x="327" y="12"/>
                </a:cxn>
              </a:cxnLst>
              <a:rect l="0" t="0" r="r" b="b"/>
              <a:pathLst>
                <a:path w="630" h="439">
                  <a:moveTo>
                    <a:pt x="327" y="12"/>
                  </a:moveTo>
                  <a:cubicBezTo>
                    <a:pt x="57" y="0"/>
                    <a:pt x="0" y="366"/>
                    <a:pt x="52" y="439"/>
                  </a:cubicBezTo>
                  <a:lnTo>
                    <a:pt x="584" y="439"/>
                  </a:lnTo>
                  <a:cubicBezTo>
                    <a:pt x="630" y="368"/>
                    <a:pt x="597" y="24"/>
                    <a:pt x="327" y="12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018" name="Freeform 74"/>
            <p:cNvSpPr>
              <a:spLocks/>
            </p:cNvSpPr>
            <p:nvPr/>
          </p:nvSpPr>
          <p:spPr bwMode="gray">
            <a:xfrm>
              <a:off x="1234" y="1717"/>
              <a:ext cx="510" cy="190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019" name="Oval 75"/>
            <p:cNvSpPr>
              <a:spLocks noChangeArrowheads="1"/>
            </p:cNvSpPr>
            <p:nvPr/>
          </p:nvSpPr>
          <p:spPr bwMode="gray">
            <a:xfrm>
              <a:off x="1295" y="1296"/>
              <a:ext cx="403" cy="44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020" name="Freeform 76"/>
            <p:cNvSpPr>
              <a:spLocks/>
            </p:cNvSpPr>
            <p:nvPr/>
          </p:nvSpPr>
          <p:spPr bwMode="gray">
            <a:xfrm>
              <a:off x="1336" y="1303"/>
              <a:ext cx="319" cy="145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3021" name="Group 77"/>
            <p:cNvGrpSpPr>
              <a:grpSpLocks/>
            </p:cNvGrpSpPr>
            <p:nvPr/>
          </p:nvGrpSpPr>
          <p:grpSpPr bwMode="auto">
            <a:xfrm rot="20302575" flipH="1">
              <a:off x="1225" y="1357"/>
              <a:ext cx="349" cy="119"/>
              <a:chOff x="2532" y="1051"/>
              <a:chExt cx="893" cy="246"/>
            </a:xfrm>
            <a:grpFill/>
          </p:grpSpPr>
          <p:grpSp>
            <p:nvGrpSpPr>
              <p:cNvPr id="83022" name="Group 78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  <a:grpFill/>
            </p:grpSpPr>
            <p:sp>
              <p:nvSpPr>
                <p:cNvPr id="83023" name="AutoShape 79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24" name="AutoShape 80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25" name="AutoShape 81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26" name="AutoShape 82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3027" name="Group 83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  <a:grpFill/>
            </p:grpSpPr>
            <p:sp>
              <p:nvSpPr>
                <p:cNvPr id="83028" name="AutoShape 84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29" name="AutoShape 85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30" name="AutoShape 86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31" name="AutoShape 87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83032" name="Group 88"/>
            <p:cNvGrpSpPr>
              <a:grpSpLocks/>
            </p:cNvGrpSpPr>
            <p:nvPr/>
          </p:nvGrpSpPr>
          <p:grpSpPr bwMode="auto">
            <a:xfrm rot="19687084" flipH="1">
              <a:off x="1008" y="1816"/>
              <a:ext cx="508" cy="120"/>
              <a:chOff x="2532" y="1051"/>
              <a:chExt cx="893" cy="246"/>
            </a:xfrm>
            <a:grpFill/>
          </p:grpSpPr>
          <p:grpSp>
            <p:nvGrpSpPr>
              <p:cNvPr id="83033" name="Group 89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  <a:grpFill/>
            </p:grpSpPr>
            <p:sp>
              <p:nvSpPr>
                <p:cNvPr id="83034" name="AutoShape 90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35" name="AutoShape 91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36" name="AutoShape 92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37" name="AutoShape 93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3038" name="Group 94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  <a:grpFill/>
            </p:grpSpPr>
            <p:sp>
              <p:nvSpPr>
                <p:cNvPr id="83039" name="AutoShape 95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40" name="AutoShape 96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41" name="AutoShape 97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042" name="AutoShape 98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oShape 8"/>
          <p:cNvSpPr>
            <a:spLocks noChangeArrowheads="1"/>
          </p:cNvSpPr>
          <p:nvPr/>
        </p:nvSpPr>
        <p:spPr bwMode="gray">
          <a:xfrm>
            <a:off x="571472" y="1928802"/>
            <a:ext cx="8143932" cy="4143404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gray">
          <a:xfrm>
            <a:off x="428596" y="357166"/>
            <a:ext cx="8358246" cy="928694"/>
          </a:xfrm>
          <a:prstGeom prst="roundRect">
            <a:avLst>
              <a:gd name="adj" fmla="val 7574"/>
            </a:avLst>
          </a:prstGeom>
          <a:solidFill>
            <a:schemeClr val="accent2">
              <a:lumMod val="40000"/>
              <a:lumOff val="60000"/>
            </a:schemeClr>
          </a:solidFill>
          <a:ln w="28575" cap="rnd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Font typeface="Wingdings" pitchFamily="2" charset="2"/>
              <a:buNone/>
            </a:pPr>
            <a:r>
              <a:rPr lang="en-US" sz="1600" dirty="0">
                <a:solidFill>
                  <a:srgbClr val="F8F8F8"/>
                </a:solidFill>
              </a:rPr>
              <a:t> </a:t>
            </a:r>
            <a:endParaRPr lang="en-US" sz="1600" b="1" dirty="0">
              <a:solidFill>
                <a:srgbClr val="F8F8F8"/>
              </a:solidFill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Опрос: «Как Вы относитесь к духам с </a:t>
            </a:r>
            <a:r>
              <a:rPr lang="ru-RU" sz="2800" dirty="0" err="1" smtClean="0"/>
              <a:t>феромонами</a:t>
            </a:r>
            <a:r>
              <a:rPr lang="ru-RU" sz="2800" dirty="0" smtClean="0"/>
              <a:t>?». США и Великобритания</a:t>
            </a:r>
            <a:endParaRPr lang="en-US" sz="2800" dirty="0"/>
          </a:p>
        </p:txBody>
      </p:sp>
      <p:sp>
        <p:nvSpPr>
          <p:cNvPr id="81923" name="Arc 3"/>
          <p:cNvSpPr>
            <a:spLocks/>
          </p:cNvSpPr>
          <p:nvPr/>
        </p:nvSpPr>
        <p:spPr bwMode="gray">
          <a:xfrm rot="16200000">
            <a:off x="3292475" y="1552575"/>
            <a:ext cx="1908175" cy="50387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3380 w 43200"/>
              <a:gd name="T1" fmla="*/ 39705 h 43200"/>
              <a:gd name="T2" fmla="*/ 38438 w 43200"/>
              <a:gd name="T3" fmla="*/ 35129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33380" y="39705"/>
                </a:moveTo>
                <a:cubicBezTo>
                  <a:pt x="29874" y="41985"/>
                  <a:pt x="25782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6520"/>
                  <a:pt x="41520" y="31293"/>
                  <a:pt x="38438" y="35129"/>
                </a:cubicBezTo>
              </a:path>
              <a:path w="43200" h="43200" stroke="0" extrusionOk="0">
                <a:moveTo>
                  <a:pt x="33380" y="39705"/>
                </a:moveTo>
                <a:cubicBezTo>
                  <a:pt x="29874" y="41985"/>
                  <a:pt x="25782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6520"/>
                  <a:pt x="41520" y="31293"/>
                  <a:pt x="38438" y="35129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969696"/>
          </a:solidFill>
          <a:ln w="38100">
            <a:noFill/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24" name="Arc 4"/>
          <p:cNvSpPr>
            <a:spLocks/>
          </p:cNvSpPr>
          <p:nvPr/>
        </p:nvSpPr>
        <p:spPr bwMode="gray">
          <a:xfrm rot="16200000">
            <a:off x="3462337" y="1427163"/>
            <a:ext cx="1712913" cy="484663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8692 w 43200"/>
              <a:gd name="T1" fmla="*/ 42002 h 43200"/>
              <a:gd name="T2" fmla="*/ 31490 w 43200"/>
              <a:gd name="T3" fmla="*/ 40803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8692" y="42002"/>
                </a:moveTo>
                <a:cubicBezTo>
                  <a:pt x="26411" y="42795"/>
                  <a:pt x="240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688"/>
                  <a:pt x="38680" y="37099"/>
                  <a:pt x="31489" y="40802"/>
                </a:cubicBezTo>
              </a:path>
              <a:path w="43200" h="43200" stroke="0" extrusionOk="0">
                <a:moveTo>
                  <a:pt x="28692" y="42002"/>
                </a:moveTo>
                <a:cubicBezTo>
                  <a:pt x="26411" y="42795"/>
                  <a:pt x="24014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688"/>
                  <a:pt x="38680" y="37099"/>
                  <a:pt x="31489" y="40802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38100">
            <a:noFill/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25" name="Arc 5"/>
          <p:cNvSpPr>
            <a:spLocks/>
          </p:cNvSpPr>
          <p:nvPr/>
        </p:nvSpPr>
        <p:spPr bwMode="ltGray">
          <a:xfrm rot="16200000">
            <a:off x="3305175" y="1614488"/>
            <a:ext cx="1755775" cy="46291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4124 w 43200"/>
              <a:gd name="T1" fmla="*/ 41865 h 41865"/>
              <a:gd name="T2" fmla="*/ 31490 w 43200"/>
              <a:gd name="T3" fmla="*/ 40803 h 41865"/>
              <a:gd name="T4" fmla="*/ 21600 w 43200"/>
              <a:gd name="T5" fmla="*/ 21600 h 41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1865" fill="none" extrusionOk="0">
                <a:moveTo>
                  <a:pt x="14124" y="41864"/>
                </a:moveTo>
                <a:cubicBezTo>
                  <a:pt x="5636" y="38734"/>
                  <a:pt x="0" y="3064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688"/>
                  <a:pt x="38680" y="37099"/>
                  <a:pt x="31489" y="40802"/>
                </a:cubicBezTo>
              </a:path>
              <a:path w="43200" h="41865" stroke="0" extrusionOk="0">
                <a:moveTo>
                  <a:pt x="14124" y="41864"/>
                </a:moveTo>
                <a:cubicBezTo>
                  <a:pt x="5636" y="38734"/>
                  <a:pt x="0" y="3064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688"/>
                  <a:pt x="38680" y="37099"/>
                  <a:pt x="31489" y="40802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38100">
            <a:noFill/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5630863" y="3776663"/>
            <a:ext cx="7556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 smtClean="0">
                <a:solidFill>
                  <a:srgbClr val="1C1C1C"/>
                </a:solidFill>
              </a:rPr>
              <a:t>1</a:t>
            </a:r>
            <a:r>
              <a:rPr lang="ru-RU" sz="1400" b="1" dirty="0" smtClean="0">
                <a:solidFill>
                  <a:srgbClr val="1C1C1C"/>
                </a:solidFill>
              </a:rPr>
              <a:t>9</a:t>
            </a:r>
            <a:r>
              <a:rPr lang="en-US" sz="1400" b="1" dirty="0" smtClean="0">
                <a:solidFill>
                  <a:srgbClr val="1C1C1C"/>
                </a:solidFill>
              </a:rPr>
              <a:t>%</a:t>
            </a:r>
            <a:endParaRPr lang="en-US" sz="1400" b="1" dirty="0">
              <a:solidFill>
                <a:srgbClr val="1C1C1C"/>
              </a:solidFill>
            </a:endParaRPr>
          </a:p>
        </p:txBody>
      </p:sp>
      <p:sp>
        <p:nvSpPr>
          <p:cNvPr id="81927" name="Line 7"/>
          <p:cNvSpPr>
            <a:spLocks noChangeShapeType="1"/>
          </p:cNvSpPr>
          <p:nvPr/>
        </p:nvSpPr>
        <p:spPr bwMode="gray">
          <a:xfrm flipH="1">
            <a:off x="3217863" y="3900488"/>
            <a:ext cx="1258887" cy="1030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1928" name="Group 8"/>
          <p:cNvGrpSpPr>
            <a:grpSpLocks/>
          </p:cNvGrpSpPr>
          <p:nvPr/>
        </p:nvGrpSpPr>
        <p:grpSpPr bwMode="auto">
          <a:xfrm>
            <a:off x="1552575" y="2855913"/>
            <a:ext cx="5680075" cy="2195512"/>
            <a:chOff x="960" y="1855"/>
            <a:chExt cx="3578" cy="1383"/>
          </a:xfrm>
        </p:grpSpPr>
        <p:sp>
          <p:nvSpPr>
            <p:cNvPr id="81929" name="Arc 9"/>
            <p:cNvSpPr>
              <a:spLocks/>
            </p:cNvSpPr>
            <p:nvPr/>
          </p:nvSpPr>
          <p:spPr bwMode="gray">
            <a:xfrm rot="16200000">
              <a:off x="2040" y="775"/>
              <a:ext cx="1383" cy="3544"/>
            </a:xfrm>
            <a:custGeom>
              <a:avLst/>
              <a:gdLst>
                <a:gd name="G0" fmla="+- 19812 0 0"/>
                <a:gd name="G1" fmla="+- 21600 0 0"/>
                <a:gd name="G2" fmla="+- 21600 0 0"/>
                <a:gd name="T0" fmla="*/ 0 w 41412"/>
                <a:gd name="T1" fmla="*/ 12994 h 41573"/>
                <a:gd name="T2" fmla="*/ 28035 w 41412"/>
                <a:gd name="T3" fmla="*/ 41573 h 41573"/>
                <a:gd name="T4" fmla="*/ 19812 w 41412"/>
                <a:gd name="T5" fmla="*/ 21600 h 41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412" h="41573" fill="none" extrusionOk="0">
                  <a:moveTo>
                    <a:pt x="0" y="12994"/>
                  </a:moveTo>
                  <a:cubicBezTo>
                    <a:pt x="3427" y="5104"/>
                    <a:pt x="11209" y="-1"/>
                    <a:pt x="19812" y="0"/>
                  </a:cubicBezTo>
                  <a:cubicBezTo>
                    <a:pt x="31741" y="0"/>
                    <a:pt x="41412" y="9670"/>
                    <a:pt x="41412" y="21600"/>
                  </a:cubicBezTo>
                  <a:cubicBezTo>
                    <a:pt x="41412" y="30353"/>
                    <a:pt x="36129" y="38241"/>
                    <a:pt x="28035" y="41573"/>
                  </a:cubicBezTo>
                </a:path>
                <a:path w="41412" h="41573" stroke="0" extrusionOk="0">
                  <a:moveTo>
                    <a:pt x="0" y="12994"/>
                  </a:moveTo>
                  <a:cubicBezTo>
                    <a:pt x="3427" y="5104"/>
                    <a:pt x="11209" y="-1"/>
                    <a:pt x="19812" y="0"/>
                  </a:cubicBezTo>
                  <a:cubicBezTo>
                    <a:pt x="31741" y="0"/>
                    <a:pt x="41412" y="9670"/>
                    <a:pt x="41412" y="21600"/>
                  </a:cubicBezTo>
                  <a:cubicBezTo>
                    <a:pt x="41412" y="30353"/>
                    <a:pt x="36129" y="38241"/>
                    <a:pt x="28035" y="41573"/>
                  </a:cubicBezTo>
                  <a:lnTo>
                    <a:pt x="19812" y="2160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accent4">
                  <a:lumMod val="60000"/>
                  <a:lumOff val="40000"/>
                </a:schemeClr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30" name="Freeform 10"/>
            <p:cNvSpPr>
              <a:spLocks/>
            </p:cNvSpPr>
            <p:nvPr/>
          </p:nvSpPr>
          <p:spPr bwMode="gray">
            <a:xfrm>
              <a:off x="4363" y="2089"/>
              <a:ext cx="175" cy="231"/>
            </a:xfrm>
            <a:custGeom>
              <a:avLst/>
              <a:gdLst/>
              <a:ahLst/>
              <a:cxnLst>
                <a:cxn ang="0">
                  <a:pos x="133" y="72"/>
                </a:cxn>
                <a:cxn ang="0">
                  <a:pos x="141" y="161"/>
                </a:cxn>
                <a:cxn ang="0">
                  <a:pos x="15" y="186"/>
                </a:cxn>
                <a:cxn ang="0">
                  <a:pos x="0" y="0"/>
                </a:cxn>
                <a:cxn ang="0">
                  <a:pos x="133" y="72"/>
                </a:cxn>
              </a:cxnLst>
              <a:rect l="0" t="0" r="r" b="b"/>
              <a:pathLst>
                <a:path w="141" h="186">
                  <a:moveTo>
                    <a:pt x="133" y="72"/>
                  </a:moveTo>
                  <a:lnTo>
                    <a:pt x="141" y="161"/>
                  </a:lnTo>
                  <a:lnTo>
                    <a:pt x="15" y="186"/>
                  </a:lnTo>
                  <a:lnTo>
                    <a:pt x="0" y="0"/>
                  </a:lnTo>
                  <a:lnTo>
                    <a:pt x="133" y="72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 cap="flat" cmpd="sng">
              <a:solidFill>
                <a:schemeClr val="accent4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1931" name="Arc 11"/>
          <p:cNvSpPr>
            <a:spLocks/>
          </p:cNvSpPr>
          <p:nvPr/>
        </p:nvSpPr>
        <p:spPr bwMode="gray">
          <a:xfrm rot="16200000">
            <a:off x="3286918" y="929482"/>
            <a:ext cx="2182813" cy="5632450"/>
          </a:xfrm>
          <a:custGeom>
            <a:avLst/>
            <a:gdLst>
              <a:gd name="G0" fmla="+- 19534 0 0"/>
              <a:gd name="G1" fmla="+- 21600 0 0"/>
              <a:gd name="G2" fmla="+- 21600 0 0"/>
              <a:gd name="T0" fmla="*/ 0 w 41134"/>
              <a:gd name="T1" fmla="*/ 12382 h 41573"/>
              <a:gd name="T2" fmla="*/ 27757 w 41134"/>
              <a:gd name="T3" fmla="*/ 41573 h 41573"/>
              <a:gd name="T4" fmla="*/ 19534 w 41134"/>
              <a:gd name="T5" fmla="*/ 21600 h 4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134" h="41573" fill="none" extrusionOk="0">
                <a:moveTo>
                  <a:pt x="-1" y="12381"/>
                </a:moveTo>
                <a:cubicBezTo>
                  <a:pt x="3566" y="4822"/>
                  <a:pt x="11175" y="-1"/>
                  <a:pt x="19534" y="0"/>
                </a:cubicBezTo>
                <a:cubicBezTo>
                  <a:pt x="31463" y="0"/>
                  <a:pt x="41134" y="9670"/>
                  <a:pt x="41134" y="21600"/>
                </a:cubicBezTo>
                <a:cubicBezTo>
                  <a:pt x="41134" y="30353"/>
                  <a:pt x="35851" y="38241"/>
                  <a:pt x="27757" y="41573"/>
                </a:cubicBezTo>
              </a:path>
              <a:path w="41134" h="41573" stroke="0" extrusionOk="0">
                <a:moveTo>
                  <a:pt x="-1" y="12381"/>
                </a:moveTo>
                <a:cubicBezTo>
                  <a:pt x="3566" y="4822"/>
                  <a:pt x="11175" y="-1"/>
                  <a:pt x="19534" y="0"/>
                </a:cubicBezTo>
                <a:cubicBezTo>
                  <a:pt x="31463" y="0"/>
                  <a:pt x="41134" y="9670"/>
                  <a:pt x="41134" y="21600"/>
                </a:cubicBezTo>
                <a:cubicBezTo>
                  <a:pt x="41134" y="30353"/>
                  <a:pt x="35851" y="38241"/>
                  <a:pt x="27757" y="41573"/>
                </a:cubicBezTo>
                <a:lnTo>
                  <a:pt x="19534" y="216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19050">
            <a:noFill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32" name="Text Box 12"/>
          <p:cNvSpPr txBox="1">
            <a:spLocks noChangeArrowheads="1"/>
          </p:cNvSpPr>
          <p:nvPr/>
        </p:nvSpPr>
        <p:spPr bwMode="black">
          <a:xfrm>
            <a:off x="2390775" y="3187700"/>
            <a:ext cx="1163638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3200" b="1" dirty="0" smtClean="0">
                <a:solidFill>
                  <a:srgbClr val="FFFFFF"/>
                </a:solidFill>
              </a:rPr>
              <a:t>55</a:t>
            </a:r>
            <a:r>
              <a:rPr lang="en-US" sz="3200" b="1" dirty="0" smtClean="0">
                <a:solidFill>
                  <a:srgbClr val="FFFFFF"/>
                </a:solidFill>
              </a:rPr>
              <a:t>%</a:t>
            </a:r>
            <a:endParaRPr lang="en-US" sz="3200" b="1" dirty="0">
              <a:solidFill>
                <a:srgbClr val="FFFFFF"/>
              </a:solidFill>
            </a:endParaRPr>
          </a:p>
        </p:txBody>
      </p:sp>
      <p:sp>
        <p:nvSpPr>
          <p:cNvPr id="81933" name="Text Box 13"/>
          <p:cNvSpPr txBox="1">
            <a:spLocks noChangeArrowheads="1"/>
          </p:cNvSpPr>
          <p:nvPr/>
        </p:nvSpPr>
        <p:spPr bwMode="auto">
          <a:xfrm>
            <a:off x="4219575" y="4186238"/>
            <a:ext cx="8239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1400" b="1" dirty="0" smtClean="0">
                <a:solidFill>
                  <a:srgbClr val="1C1C1C"/>
                </a:solidFill>
              </a:rPr>
              <a:t>26</a:t>
            </a:r>
            <a:r>
              <a:rPr lang="en-US" sz="1400" b="1" dirty="0" smtClean="0">
                <a:solidFill>
                  <a:srgbClr val="1C1C1C"/>
                </a:solidFill>
              </a:rPr>
              <a:t>%</a:t>
            </a:r>
            <a:endParaRPr lang="en-US" sz="1400" b="1" dirty="0">
              <a:solidFill>
                <a:srgbClr val="1C1C1C"/>
              </a:solidFill>
            </a:endParaRPr>
          </a:p>
        </p:txBody>
      </p:sp>
      <p:sp>
        <p:nvSpPr>
          <p:cNvPr id="81935" name="Rectangle 15"/>
          <p:cNvSpPr>
            <a:spLocks noChangeArrowheads="1"/>
          </p:cNvSpPr>
          <p:nvPr/>
        </p:nvSpPr>
        <p:spPr bwMode="black">
          <a:xfrm>
            <a:off x="4143372" y="4429132"/>
            <a:ext cx="1571636" cy="1428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 dirty="0" smtClean="0"/>
              <a:t>Пользуюсь, помогает</a:t>
            </a:r>
            <a:endParaRPr lang="en-US" sz="1400" b="1" dirty="0"/>
          </a:p>
        </p:txBody>
      </p:sp>
      <p:sp>
        <p:nvSpPr>
          <p:cNvPr id="81937" name="Rectangle 17"/>
          <p:cNvSpPr>
            <a:spLocks noChangeArrowheads="1"/>
          </p:cNvSpPr>
          <p:nvPr/>
        </p:nvSpPr>
        <p:spPr bwMode="black">
          <a:xfrm>
            <a:off x="5357818" y="4000504"/>
            <a:ext cx="1357322" cy="71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 dirty="0" smtClean="0"/>
              <a:t>Отрицательно</a:t>
            </a:r>
            <a:endParaRPr lang="en-US" sz="1400" b="1" dirty="0"/>
          </a:p>
        </p:txBody>
      </p:sp>
      <p:sp>
        <p:nvSpPr>
          <p:cNvPr id="81939" name="Rectangle 19"/>
          <p:cNvSpPr>
            <a:spLocks noChangeArrowheads="1"/>
          </p:cNvSpPr>
          <p:nvPr/>
        </p:nvSpPr>
        <p:spPr bwMode="black">
          <a:xfrm>
            <a:off x="2071670" y="3714752"/>
            <a:ext cx="1514475" cy="423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Положительно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81941" name="Group 21"/>
          <p:cNvGrpSpPr>
            <a:grpSpLocks/>
          </p:cNvGrpSpPr>
          <p:nvPr/>
        </p:nvGrpSpPr>
        <p:grpSpPr bwMode="auto">
          <a:xfrm>
            <a:off x="4371975" y="2197100"/>
            <a:ext cx="701675" cy="1295400"/>
            <a:chOff x="2111" y="2247"/>
            <a:chExt cx="592" cy="10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1942" name="Freeform 22"/>
            <p:cNvSpPr>
              <a:spLocks/>
            </p:cNvSpPr>
            <p:nvPr/>
          </p:nvSpPr>
          <p:spPr bwMode="gray">
            <a:xfrm>
              <a:off x="2111" y="2449"/>
              <a:ext cx="592" cy="832"/>
            </a:xfrm>
            <a:custGeom>
              <a:avLst/>
              <a:gdLst/>
              <a:ahLst/>
              <a:cxnLst>
                <a:cxn ang="0">
                  <a:pos x="168" y="1"/>
                </a:cxn>
                <a:cxn ang="0">
                  <a:pos x="148" y="33"/>
                </a:cxn>
                <a:cxn ang="0">
                  <a:pos x="127" y="1"/>
                </a:cxn>
                <a:cxn ang="0">
                  <a:pos x="70" y="17"/>
                </a:cxn>
                <a:cxn ang="0">
                  <a:pos x="1" y="174"/>
                </a:cxn>
                <a:cxn ang="0">
                  <a:pos x="36" y="213"/>
                </a:cxn>
                <a:cxn ang="0">
                  <a:pos x="86" y="57"/>
                </a:cxn>
                <a:cxn ang="0">
                  <a:pos x="14" y="411"/>
                </a:cxn>
                <a:cxn ang="0">
                  <a:pos x="34" y="466"/>
                </a:cxn>
                <a:cxn ang="0">
                  <a:pos x="133" y="440"/>
                </a:cxn>
                <a:cxn ang="0">
                  <a:pos x="147" y="232"/>
                </a:cxn>
                <a:cxn ang="0">
                  <a:pos x="169" y="439"/>
                </a:cxn>
                <a:cxn ang="0">
                  <a:pos x="262" y="468"/>
                </a:cxn>
                <a:cxn ang="0">
                  <a:pos x="282" y="407"/>
                </a:cxn>
                <a:cxn ang="0">
                  <a:pos x="210" y="57"/>
                </a:cxn>
                <a:cxn ang="0">
                  <a:pos x="230" y="135"/>
                </a:cxn>
                <a:cxn ang="0">
                  <a:pos x="281" y="236"/>
                </a:cxn>
                <a:cxn ang="0">
                  <a:pos x="295" y="162"/>
                </a:cxn>
                <a:cxn ang="0">
                  <a:pos x="216" y="8"/>
                </a:cxn>
                <a:cxn ang="0">
                  <a:pos x="168" y="1"/>
                </a:cxn>
              </a:cxnLst>
              <a:rect l="0" t="0" r="r" b="b"/>
              <a:pathLst>
                <a:path w="320" h="479">
                  <a:moveTo>
                    <a:pt x="168" y="1"/>
                  </a:moveTo>
                  <a:cubicBezTo>
                    <a:pt x="165" y="15"/>
                    <a:pt x="154" y="34"/>
                    <a:pt x="148" y="33"/>
                  </a:cubicBezTo>
                  <a:cubicBezTo>
                    <a:pt x="141" y="33"/>
                    <a:pt x="133" y="15"/>
                    <a:pt x="127" y="1"/>
                  </a:cubicBezTo>
                  <a:cubicBezTo>
                    <a:pt x="105" y="0"/>
                    <a:pt x="88" y="5"/>
                    <a:pt x="70" y="17"/>
                  </a:cubicBezTo>
                  <a:cubicBezTo>
                    <a:pt x="57" y="32"/>
                    <a:pt x="0" y="165"/>
                    <a:pt x="1" y="174"/>
                  </a:cubicBezTo>
                  <a:cubicBezTo>
                    <a:pt x="1" y="183"/>
                    <a:pt x="3" y="212"/>
                    <a:pt x="36" y="213"/>
                  </a:cubicBezTo>
                  <a:cubicBezTo>
                    <a:pt x="63" y="197"/>
                    <a:pt x="86" y="57"/>
                    <a:pt x="86" y="57"/>
                  </a:cubicBezTo>
                  <a:cubicBezTo>
                    <a:pt x="79" y="92"/>
                    <a:pt x="14" y="411"/>
                    <a:pt x="14" y="411"/>
                  </a:cubicBezTo>
                  <a:cubicBezTo>
                    <a:pt x="9" y="452"/>
                    <a:pt x="24" y="464"/>
                    <a:pt x="34" y="466"/>
                  </a:cubicBezTo>
                  <a:cubicBezTo>
                    <a:pt x="55" y="471"/>
                    <a:pt x="114" y="479"/>
                    <a:pt x="133" y="440"/>
                  </a:cubicBezTo>
                  <a:cubicBezTo>
                    <a:pt x="152" y="401"/>
                    <a:pt x="141" y="232"/>
                    <a:pt x="147" y="232"/>
                  </a:cubicBezTo>
                  <a:cubicBezTo>
                    <a:pt x="153" y="232"/>
                    <a:pt x="150" y="400"/>
                    <a:pt x="169" y="439"/>
                  </a:cubicBezTo>
                  <a:cubicBezTo>
                    <a:pt x="188" y="478"/>
                    <a:pt x="243" y="473"/>
                    <a:pt x="262" y="468"/>
                  </a:cubicBezTo>
                  <a:cubicBezTo>
                    <a:pt x="272" y="462"/>
                    <a:pt x="292" y="459"/>
                    <a:pt x="282" y="407"/>
                  </a:cubicBezTo>
                  <a:lnTo>
                    <a:pt x="210" y="57"/>
                  </a:lnTo>
                  <a:cubicBezTo>
                    <a:pt x="201" y="12"/>
                    <a:pt x="218" y="105"/>
                    <a:pt x="230" y="135"/>
                  </a:cubicBezTo>
                  <a:cubicBezTo>
                    <a:pt x="242" y="165"/>
                    <a:pt x="242" y="254"/>
                    <a:pt x="281" y="236"/>
                  </a:cubicBezTo>
                  <a:cubicBezTo>
                    <a:pt x="320" y="218"/>
                    <a:pt x="299" y="180"/>
                    <a:pt x="295" y="162"/>
                  </a:cubicBezTo>
                  <a:cubicBezTo>
                    <a:pt x="288" y="150"/>
                    <a:pt x="237" y="17"/>
                    <a:pt x="216" y="8"/>
                  </a:cubicBezTo>
                  <a:cubicBezTo>
                    <a:pt x="183" y="0"/>
                    <a:pt x="168" y="1"/>
                    <a:pt x="168" y="1"/>
                  </a:cubicBezTo>
                  <a:close/>
                </a:path>
              </a:pathLst>
            </a:custGeom>
            <a:grpFill/>
            <a:ln w="19050" cmpd="sng">
              <a:noFill/>
              <a:round/>
              <a:headEnd/>
              <a:tailEnd/>
            </a:ln>
            <a:effectLst/>
            <a:scene3d>
              <a:camera prst="legacyPerspectiveTopRight"/>
              <a:lightRig rig="legacyNormal2" dir="t"/>
            </a:scene3d>
            <a:sp3d extrusionH="430200" prstMaterial="legacyMetal">
              <a:bevelT w="13500" h="13500" prst="angle"/>
              <a:bevelB w="13500" h="13500" prst="angle"/>
              <a:extrusionClr>
                <a:srgbClr val="0099CC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1943" name="Oval 23"/>
            <p:cNvSpPr>
              <a:spLocks noChangeArrowheads="1"/>
            </p:cNvSpPr>
            <p:nvPr/>
          </p:nvSpPr>
          <p:spPr bwMode="gray">
            <a:xfrm flipH="1">
              <a:off x="2286" y="2247"/>
              <a:ext cx="199" cy="215"/>
            </a:xfrm>
            <a:prstGeom prst="ellipse">
              <a:avLst/>
            </a:prstGeom>
            <a:grpFill/>
            <a:ln w="19050">
              <a:noFill/>
              <a:round/>
              <a:headEnd/>
              <a:tailEnd/>
            </a:ln>
            <a:effectLst/>
            <a:scene3d>
              <a:camera prst="legacyPerspectiveTopRight"/>
              <a:lightRig rig="legacyNormal2" dir="t"/>
            </a:scene3d>
            <a:sp3d extrusionH="430200" prstMaterial="legacyMetal">
              <a:bevelT w="13500" h="13500" prst="angle"/>
              <a:bevelB w="13500" h="13500" prst="angle"/>
              <a:extrusionClr>
                <a:srgbClr val="0099CC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</p:grpSp>
      <p:grpSp>
        <p:nvGrpSpPr>
          <p:cNvPr id="81944" name="Group 24"/>
          <p:cNvGrpSpPr>
            <a:grpSpLocks/>
          </p:cNvGrpSpPr>
          <p:nvPr/>
        </p:nvGrpSpPr>
        <p:grpSpPr bwMode="auto">
          <a:xfrm>
            <a:off x="5133975" y="2197100"/>
            <a:ext cx="660400" cy="1314450"/>
            <a:chOff x="4466" y="2053"/>
            <a:chExt cx="590" cy="1177"/>
          </a:xfrm>
        </p:grpSpPr>
        <p:sp>
          <p:nvSpPr>
            <p:cNvPr id="81945" name="Freeform 25"/>
            <p:cNvSpPr>
              <a:spLocks/>
            </p:cNvSpPr>
            <p:nvPr/>
          </p:nvSpPr>
          <p:spPr bwMode="gray">
            <a:xfrm>
              <a:off x="4466" y="2259"/>
              <a:ext cx="590" cy="971"/>
            </a:xfrm>
            <a:custGeom>
              <a:avLst/>
              <a:gdLst/>
              <a:ahLst/>
              <a:cxnLst>
                <a:cxn ang="0">
                  <a:pos x="284" y="59"/>
                </a:cxn>
                <a:cxn ang="0">
                  <a:pos x="364" y="7"/>
                </a:cxn>
                <a:cxn ang="0">
                  <a:pos x="446" y="52"/>
                </a:cxn>
                <a:cxn ang="0">
                  <a:pos x="512" y="216"/>
                </a:cxn>
                <a:cxn ang="0">
                  <a:pos x="532" y="417"/>
                </a:cxn>
                <a:cxn ang="0">
                  <a:pos x="450" y="305"/>
                </a:cxn>
                <a:cxn ang="0">
                  <a:pos x="398" y="118"/>
                </a:cxn>
                <a:cxn ang="0">
                  <a:pos x="490" y="497"/>
                </a:cxn>
                <a:cxn ang="0">
                  <a:pos x="388" y="531"/>
                </a:cxn>
                <a:cxn ang="0">
                  <a:pos x="412" y="817"/>
                </a:cxn>
                <a:cxn ang="0">
                  <a:pos x="366" y="967"/>
                </a:cxn>
                <a:cxn ang="0">
                  <a:pos x="308" y="832"/>
                </a:cxn>
                <a:cxn ang="0">
                  <a:pos x="290" y="549"/>
                </a:cxn>
                <a:cxn ang="0">
                  <a:pos x="264" y="801"/>
                </a:cxn>
                <a:cxn ang="0">
                  <a:pos x="189" y="962"/>
                </a:cxn>
                <a:cxn ang="0">
                  <a:pos x="151" y="804"/>
                </a:cxn>
                <a:cxn ang="0">
                  <a:pos x="184" y="525"/>
                </a:cxn>
                <a:cxn ang="0">
                  <a:pos x="84" y="505"/>
                </a:cxn>
                <a:cxn ang="0">
                  <a:pos x="170" y="118"/>
                </a:cxn>
                <a:cxn ang="0">
                  <a:pos x="86" y="401"/>
                </a:cxn>
                <a:cxn ang="0">
                  <a:pos x="24" y="303"/>
                </a:cxn>
                <a:cxn ang="0">
                  <a:pos x="140" y="39"/>
                </a:cxn>
                <a:cxn ang="0">
                  <a:pos x="212" y="13"/>
                </a:cxn>
                <a:cxn ang="0">
                  <a:pos x="284" y="59"/>
                </a:cxn>
              </a:cxnLst>
              <a:rect l="0" t="0" r="r" b="b"/>
              <a:pathLst>
                <a:path w="590" h="971">
                  <a:moveTo>
                    <a:pt x="284" y="59"/>
                  </a:moveTo>
                  <a:cubicBezTo>
                    <a:pt x="326" y="59"/>
                    <a:pt x="352" y="37"/>
                    <a:pt x="364" y="7"/>
                  </a:cubicBezTo>
                  <a:cubicBezTo>
                    <a:pt x="390" y="2"/>
                    <a:pt x="418" y="17"/>
                    <a:pt x="446" y="52"/>
                  </a:cubicBezTo>
                  <a:cubicBezTo>
                    <a:pt x="470" y="87"/>
                    <a:pt x="498" y="155"/>
                    <a:pt x="512" y="216"/>
                  </a:cubicBezTo>
                  <a:cubicBezTo>
                    <a:pt x="528" y="274"/>
                    <a:pt x="590" y="404"/>
                    <a:pt x="532" y="417"/>
                  </a:cubicBezTo>
                  <a:cubicBezTo>
                    <a:pt x="476" y="430"/>
                    <a:pt x="462" y="364"/>
                    <a:pt x="450" y="305"/>
                  </a:cubicBezTo>
                  <a:cubicBezTo>
                    <a:pt x="430" y="227"/>
                    <a:pt x="398" y="118"/>
                    <a:pt x="398" y="118"/>
                  </a:cubicBezTo>
                  <a:cubicBezTo>
                    <a:pt x="405" y="150"/>
                    <a:pt x="492" y="428"/>
                    <a:pt x="490" y="497"/>
                  </a:cubicBezTo>
                  <a:cubicBezTo>
                    <a:pt x="428" y="523"/>
                    <a:pt x="442" y="516"/>
                    <a:pt x="388" y="531"/>
                  </a:cubicBezTo>
                  <a:cubicBezTo>
                    <a:pt x="394" y="620"/>
                    <a:pt x="405" y="737"/>
                    <a:pt x="412" y="817"/>
                  </a:cubicBezTo>
                  <a:cubicBezTo>
                    <a:pt x="414" y="865"/>
                    <a:pt x="438" y="963"/>
                    <a:pt x="366" y="967"/>
                  </a:cubicBezTo>
                  <a:cubicBezTo>
                    <a:pt x="294" y="971"/>
                    <a:pt x="318" y="915"/>
                    <a:pt x="308" y="832"/>
                  </a:cubicBezTo>
                  <a:lnTo>
                    <a:pt x="290" y="549"/>
                  </a:lnTo>
                  <a:lnTo>
                    <a:pt x="264" y="801"/>
                  </a:lnTo>
                  <a:cubicBezTo>
                    <a:pt x="250" y="879"/>
                    <a:pt x="256" y="960"/>
                    <a:pt x="189" y="962"/>
                  </a:cubicBezTo>
                  <a:cubicBezTo>
                    <a:pt x="122" y="964"/>
                    <a:pt x="149" y="840"/>
                    <a:pt x="151" y="804"/>
                  </a:cubicBezTo>
                  <a:cubicBezTo>
                    <a:pt x="153" y="768"/>
                    <a:pt x="184" y="579"/>
                    <a:pt x="184" y="525"/>
                  </a:cubicBezTo>
                  <a:cubicBezTo>
                    <a:pt x="134" y="515"/>
                    <a:pt x="84" y="505"/>
                    <a:pt x="84" y="505"/>
                  </a:cubicBezTo>
                  <a:lnTo>
                    <a:pt x="170" y="118"/>
                  </a:lnTo>
                  <a:cubicBezTo>
                    <a:pt x="170" y="101"/>
                    <a:pt x="110" y="370"/>
                    <a:pt x="86" y="401"/>
                  </a:cubicBezTo>
                  <a:cubicBezTo>
                    <a:pt x="62" y="433"/>
                    <a:pt x="0" y="397"/>
                    <a:pt x="24" y="303"/>
                  </a:cubicBezTo>
                  <a:cubicBezTo>
                    <a:pt x="34" y="263"/>
                    <a:pt x="124" y="55"/>
                    <a:pt x="140" y="39"/>
                  </a:cubicBezTo>
                  <a:cubicBezTo>
                    <a:pt x="156" y="23"/>
                    <a:pt x="160" y="0"/>
                    <a:pt x="212" y="13"/>
                  </a:cubicBezTo>
                  <a:cubicBezTo>
                    <a:pt x="238" y="41"/>
                    <a:pt x="242" y="59"/>
                    <a:pt x="284" y="59"/>
                  </a:cubicBezTo>
                  <a:close/>
                </a:path>
              </a:pathLst>
            </a:custGeom>
            <a:gradFill rotWithShape="1">
              <a:gsLst>
                <a:gs pos="0">
                  <a:srgbClr val="F0B5B4"/>
                </a:gs>
                <a:gs pos="100000">
                  <a:srgbClr val="F0B5B4">
                    <a:gamma/>
                    <a:tint val="53725"/>
                    <a:invGamma/>
                  </a:srgbClr>
                </a:gs>
              </a:gsLst>
              <a:lin ang="18900000" scaled="1"/>
            </a:gradFill>
            <a:ln w="19050" cmpd="sng">
              <a:noFill/>
              <a:round/>
              <a:headEnd/>
              <a:tailEnd/>
            </a:ln>
            <a:effectLst/>
            <a:scene3d>
              <a:camera prst="legacyObliqueTopRight"/>
              <a:lightRig rig="legacyNormal3" dir="b"/>
            </a:scene3d>
            <a:sp3d extrusionH="176200" prstMaterial="legacyMetal">
              <a:bevelT w="13500" h="13500" prst="angle"/>
              <a:bevelB w="13500" h="13500" prst="angle"/>
              <a:extrusionClr>
                <a:srgbClr val="F0B5B4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1946" name="Oval 26"/>
            <p:cNvSpPr>
              <a:spLocks noChangeArrowheads="1"/>
            </p:cNvSpPr>
            <p:nvPr/>
          </p:nvSpPr>
          <p:spPr bwMode="gray">
            <a:xfrm>
              <a:off x="4641" y="2053"/>
              <a:ext cx="213" cy="225"/>
            </a:xfrm>
            <a:prstGeom prst="ellipse">
              <a:avLst/>
            </a:prstGeom>
            <a:gradFill rotWithShape="1">
              <a:gsLst>
                <a:gs pos="0">
                  <a:srgbClr val="F0B5B4"/>
                </a:gs>
                <a:gs pos="100000">
                  <a:srgbClr val="F0B5B4">
                    <a:gamma/>
                    <a:tint val="53725"/>
                    <a:invGamma/>
                  </a:srgbClr>
                </a:gs>
              </a:gsLst>
              <a:lin ang="18900000" scaled="1"/>
            </a:gradFill>
            <a:ln w="19050">
              <a:noFill/>
              <a:round/>
              <a:headEnd/>
              <a:tailEnd/>
            </a:ln>
            <a:effectLst/>
            <a:scene3d>
              <a:camera prst="legacyObliqueTopRight"/>
              <a:lightRig rig="legacyNormal3" dir="b"/>
            </a:scene3d>
            <a:sp3d extrusionH="176200" prstMaterial="legacyMetal">
              <a:bevelT w="13500" h="13500" prst="angle"/>
              <a:bevelB w="13500" h="13500" prst="angle"/>
              <a:extrusionClr>
                <a:srgbClr val="F0B5B4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1104</Words>
  <Application>Microsoft Office PowerPoint</Application>
  <PresentationFormat>Экран (4:3)</PresentationFormat>
  <Paragraphs>153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Запахи, которые нас окружают</vt:lpstr>
      <vt:lpstr>Слайд 2</vt:lpstr>
      <vt:lpstr>Слайд 3</vt:lpstr>
      <vt:lpstr>Слайд 4</vt:lpstr>
      <vt:lpstr> Запах, как средство психологической рекламы</vt:lpstr>
      <vt:lpstr>Слайд 6</vt:lpstr>
      <vt:lpstr>.</vt:lpstr>
      <vt:lpstr>Опрос: «Как Вы относитесь к духам с феромонами?». Россия</vt:lpstr>
      <vt:lpstr>Опрос: «Как Вы относитесь к духам с феромонами?». США и Великобритания</vt:lpstr>
      <vt:lpstr>Ароматерапия</vt:lpstr>
      <vt:lpstr>Опрос: «Самые приятные и неприятные запахи»</vt:lpstr>
      <vt:lpstr>Слайд 12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Comp</dc:creator>
  <cp:lastModifiedBy>ira</cp:lastModifiedBy>
  <cp:revision>35</cp:revision>
  <dcterms:created xsi:type="dcterms:W3CDTF">2011-02-28T11:19:48Z</dcterms:created>
  <dcterms:modified xsi:type="dcterms:W3CDTF">2011-03-27T11:32:49Z</dcterms:modified>
</cp:coreProperties>
</file>